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Press Start 2P"/>
      <p:regular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19" roundtripDataSignature="AMtx7mgmvPI2ur1QPMM5i+hd2M9z6OQ/8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font" Target="fonts/PressStart2P-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2" name="Google Shape;252;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3" name="Google Shape;253;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56" name="Google Shape;256;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67" name="Google Shape;267;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68" name="Google Shape;268;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1" name="Google Shape;271;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95" name="Google Shape;295;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96" name="Google Shape;296;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7" name="Google Shape;297;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8" name="Google Shape;298;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99" name="Google Shape;299;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9" name="Google Shape;109;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0" name="Google Shape;110;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3" name="Google Shape;113;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4" name="Google Shape;154;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5" name="Google Shape;155;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8" name="Google Shape;158;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5" name="Google Shape;175;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6" name="Google Shape;176;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9" name="Google Shape;179;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7" name="Google Shape;207;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8" name="Google Shape;208;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11" name="Google Shape;211;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1" name="Google Shape;221;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2" name="Google Shape;222;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5" name="Google Shape;225;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2"/>
          <p:cNvSpPr/>
          <p:nvPr>
            <p:ph idx="2" type="pic"/>
          </p:nvPr>
        </p:nvSpPr>
        <p:spPr>
          <a:xfrm>
            <a:off x="1792288" y="612775"/>
            <a:ext cx="5486400" cy="4114800"/>
          </a:xfrm>
          <a:prstGeom prst="rect">
            <a:avLst/>
          </a:prstGeom>
          <a:noFill/>
          <a:ln>
            <a:noFill/>
          </a:ln>
        </p:spPr>
      </p:sp>
      <p:sp>
        <p:nvSpPr>
          <p:cNvPr id="68" name="Google Shape;68;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40.png"/><Relationship Id="rId7" Type="http://schemas.openxmlformats.org/officeDocument/2006/relationships/image" Target="../media/image7.png"/><Relationship Id="rId8"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9.png"/></Relationships>
</file>

<file path=ppt/slides/_rels/slide11.xml.rels><?xml version="1.0" encoding="UTF-8" standalone="yes"?><Relationships xmlns="http://schemas.openxmlformats.org/package/2006/relationships"><Relationship Id="rId11" Type="http://schemas.openxmlformats.org/officeDocument/2006/relationships/image" Target="../media/image3.png"/><Relationship Id="rId10" Type="http://schemas.openxmlformats.org/officeDocument/2006/relationships/image" Target="../media/image33.png"/><Relationship Id="rId13" Type="http://schemas.openxmlformats.org/officeDocument/2006/relationships/image" Target="../media/image23.png"/><Relationship Id="rId12"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image" Target="../media/image11.png"/><Relationship Id="rId9" Type="http://schemas.openxmlformats.org/officeDocument/2006/relationships/image" Target="../media/image19.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21.png"/><Relationship Id="rId8" Type="http://schemas.openxmlformats.org/officeDocument/2006/relationships/image" Target="../media/image22.png"/></Relationships>
</file>

<file path=ppt/slides/_rels/slide12.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19.png"/><Relationship Id="rId13" Type="http://schemas.openxmlformats.org/officeDocument/2006/relationships/image" Target="../media/image23.png"/><Relationship Id="rId12" Type="http://schemas.openxmlformats.org/officeDocument/2006/relationships/image" Target="../media/image41.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8.png"/><Relationship Id="rId4" Type="http://schemas.openxmlformats.org/officeDocument/2006/relationships/image" Target="../media/image18.png"/><Relationship Id="rId9" Type="http://schemas.openxmlformats.org/officeDocument/2006/relationships/image" Target="../media/image22.png"/><Relationship Id="rId5" Type="http://schemas.openxmlformats.org/officeDocument/2006/relationships/image" Target="../media/image11.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40.png"/><Relationship Id="rId6"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12.png"/><Relationship Id="rId7"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aphic 6" id="93" name="Google Shape;93;p1"/>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94" name="Google Shape;94;p1"/>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descr="Picture 9" id="95" name="Google Shape;95;p1"/>
          <p:cNvSpPr/>
          <p:nvPr/>
        </p:nvSpPr>
        <p:spPr>
          <a:xfrm>
            <a:off x="1139991" y="9374787"/>
            <a:ext cx="2931890"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5" l="0" r="-323" t="0"/>
            </a:stretch>
          </a:blipFill>
          <a:ln>
            <a:noFill/>
          </a:ln>
        </p:spPr>
      </p:sp>
      <p:sp>
        <p:nvSpPr>
          <p:cNvPr id="96" name="Google Shape;96;p1"/>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aphic 2" id="97" name="Google Shape;97;p1"/>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5">
              <a:alphaModFix/>
            </a:blip>
            <a:stretch>
              <a:fillRect b="-60" l="0" r="0" t="0"/>
            </a:stretch>
          </a:blipFill>
          <a:ln>
            <a:noFill/>
          </a:ln>
        </p:spPr>
      </p:sp>
      <p:sp>
        <p:nvSpPr>
          <p:cNvPr id="98" name="Google Shape;98;p1"/>
          <p:cNvSpPr txBox="1"/>
          <p:nvPr/>
        </p:nvSpPr>
        <p:spPr>
          <a:xfrm>
            <a:off x="4369202" y="9263305"/>
            <a:ext cx="11973932" cy="78476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a:p>
        </p:txBody>
      </p:sp>
      <p:sp>
        <p:nvSpPr>
          <p:cNvPr descr="Graphic 12" id="99" name="Google Shape;99;p1"/>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6">
              <a:alphaModFix/>
            </a:blip>
            <a:stretch>
              <a:fillRect b="-9917" l="0" r="0" t="0"/>
            </a:stretch>
          </a:blipFill>
          <a:ln>
            <a:noFill/>
          </a:ln>
        </p:spPr>
      </p:sp>
      <p:sp>
        <p:nvSpPr>
          <p:cNvPr id="100" name="Google Shape;100;p1"/>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7">
              <a:alphaModFix/>
            </a:blip>
            <a:stretch>
              <a:fillRect b="0" l="-481" r="-480" t="0"/>
            </a:stretch>
          </a:blipFill>
          <a:ln>
            <a:noFill/>
          </a:ln>
        </p:spPr>
      </p:sp>
      <p:sp>
        <p:nvSpPr>
          <p:cNvPr id="101" name="Google Shape;101;p1"/>
          <p:cNvSpPr/>
          <p:nvPr/>
        </p:nvSpPr>
        <p:spPr>
          <a:xfrm>
            <a:off x="5398029" y="5448976"/>
            <a:ext cx="2439242" cy="423318"/>
          </a:xfrm>
          <a:custGeom>
            <a:rect b="b" l="l" r="r" t="t"/>
            <a:pathLst>
              <a:path extrusionOk="0" h="423318" w="2439242">
                <a:moveTo>
                  <a:pt x="0" y="0"/>
                </a:moveTo>
                <a:lnTo>
                  <a:pt x="2439242" y="0"/>
                </a:lnTo>
                <a:lnTo>
                  <a:pt x="2439242" y="423319"/>
                </a:lnTo>
                <a:lnTo>
                  <a:pt x="0" y="423319"/>
                </a:lnTo>
                <a:lnTo>
                  <a:pt x="0" y="0"/>
                </a:lnTo>
                <a:close/>
              </a:path>
            </a:pathLst>
          </a:custGeom>
          <a:blipFill rotWithShape="1">
            <a:blip r:embed="rId8">
              <a:alphaModFix/>
            </a:blip>
            <a:stretch>
              <a:fillRect b="-177369" l="0" r="-57825" t="0"/>
            </a:stretch>
          </a:blipFill>
          <a:ln>
            <a:noFill/>
          </a:ln>
        </p:spPr>
      </p:sp>
      <p:grpSp>
        <p:nvGrpSpPr>
          <p:cNvPr id="102" name="Google Shape;102;p1"/>
          <p:cNvGrpSpPr/>
          <p:nvPr/>
        </p:nvGrpSpPr>
        <p:grpSpPr>
          <a:xfrm>
            <a:off x="383700" y="4770175"/>
            <a:ext cx="17736060" cy="710495"/>
            <a:chOff x="0" y="-9525"/>
            <a:chExt cx="5191447" cy="187130"/>
          </a:xfrm>
        </p:grpSpPr>
        <p:sp>
          <p:nvSpPr>
            <p:cNvPr id="103" name="Google Shape;103;p1"/>
            <p:cNvSpPr/>
            <p:nvPr/>
          </p:nvSpPr>
          <p:spPr>
            <a:xfrm>
              <a:off x="0" y="0"/>
              <a:ext cx="5191447" cy="177605"/>
            </a:xfrm>
            <a:custGeom>
              <a:rect b="b" l="l" r="r" t="t"/>
              <a:pathLst>
                <a:path extrusionOk="0" h="177605" w="5191447">
                  <a:moveTo>
                    <a:pt x="0" y="0"/>
                  </a:moveTo>
                  <a:lnTo>
                    <a:pt x="5191447" y="0"/>
                  </a:lnTo>
                  <a:lnTo>
                    <a:pt x="5191447" y="177605"/>
                  </a:lnTo>
                  <a:lnTo>
                    <a:pt x="0" y="177605"/>
                  </a:lnTo>
                  <a:close/>
                </a:path>
              </a:pathLst>
            </a:custGeom>
            <a:solidFill>
              <a:srgbClr val="B7B6BF"/>
            </a:solidFill>
            <a:ln>
              <a:noFill/>
            </a:ln>
          </p:spPr>
        </p:sp>
        <p:sp>
          <p:nvSpPr>
            <p:cNvPr id="104" name="Google Shape;104;p1"/>
            <p:cNvSpPr txBox="1"/>
            <p:nvPr/>
          </p:nvSpPr>
          <p:spPr>
            <a:xfrm>
              <a:off x="0" y="-9525"/>
              <a:ext cx="5191447" cy="187130"/>
            </a:xfrm>
            <a:prstGeom prst="rect">
              <a:avLst/>
            </a:prstGeom>
            <a:noFill/>
            <a:ln>
              <a:noFill/>
            </a:ln>
          </p:spPr>
          <p:txBody>
            <a:bodyPr anchorCtr="0" anchor="ctr" bIns="50800" lIns="50800" spcFirstLastPara="1" rIns="50800" wrap="square" tIns="50800">
              <a:noAutofit/>
            </a:bodyPr>
            <a:lstStyle/>
            <a:p>
              <a:pPr indent="0" lvl="0" marL="0" marR="0" rtl="0" algn="ctr">
                <a:lnSpc>
                  <a:spcPct val="144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5" name="Google Shape;105;p1"/>
          <p:cNvSpPr txBox="1"/>
          <p:nvPr/>
        </p:nvSpPr>
        <p:spPr>
          <a:xfrm>
            <a:off x="676946" y="4768229"/>
            <a:ext cx="17226046" cy="3526735"/>
          </a:xfrm>
          <a:prstGeom prst="rect">
            <a:avLst/>
          </a:prstGeom>
          <a:noFill/>
          <a:ln>
            <a:noFill/>
          </a:ln>
        </p:spPr>
        <p:txBody>
          <a:bodyPr anchorCtr="0" anchor="t" bIns="0" lIns="0" spcFirstLastPara="1" rIns="0" wrap="square" tIns="0">
            <a:spAutoFit/>
          </a:bodyPr>
          <a:lstStyle/>
          <a:p>
            <a:pPr indent="0" lvl="0" marL="0" marR="0" rtl="0" algn="l">
              <a:lnSpc>
                <a:spcPct val="107985"/>
              </a:lnSpc>
              <a:spcBef>
                <a:spcPts val="0"/>
              </a:spcBef>
              <a:spcAft>
                <a:spcPts val="0"/>
              </a:spcAft>
              <a:buNone/>
            </a:pPr>
            <a:r>
              <a:rPr b="1" i="0" lang="en-US" sz="4546" u="none" cap="none" strike="noStrike">
                <a:solidFill>
                  <a:srgbClr val="5BAE53"/>
                </a:solidFill>
                <a:latin typeface="Calibri"/>
                <a:ea typeface="Calibri"/>
                <a:cs typeface="Calibri"/>
                <a:sym typeface="Calibri"/>
              </a:rPr>
              <a:t>Ciudadanía activa a través del turismo virtual con la ayuda de Minecraft</a:t>
            </a:r>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p:txBody>
      </p:sp>
      <p:sp>
        <p:nvSpPr>
          <p:cNvPr id="106" name="Google Shape;106;p1"/>
          <p:cNvSpPr txBox="1"/>
          <p:nvPr/>
        </p:nvSpPr>
        <p:spPr>
          <a:xfrm>
            <a:off x="3767797" y="5419209"/>
            <a:ext cx="4845371" cy="453085"/>
          </a:xfrm>
          <a:prstGeom prst="rect">
            <a:avLst/>
          </a:prstGeom>
          <a:noFill/>
          <a:ln>
            <a:noFill/>
          </a:ln>
        </p:spPr>
        <p:txBody>
          <a:bodyPr anchorCtr="0" anchor="t" bIns="0" lIns="0" spcFirstLastPara="1" rIns="0" wrap="square" tIns="0">
            <a:spAutoFit/>
          </a:bodyPr>
          <a:lstStyle/>
          <a:p>
            <a:pPr indent="0" lvl="0" marL="0" marR="0" rtl="0" algn="ctr">
              <a:lnSpc>
                <a:spcPct val="107985"/>
              </a:lnSpc>
              <a:spcBef>
                <a:spcPts val="0"/>
              </a:spcBef>
              <a:spcAft>
                <a:spcPts val="0"/>
              </a:spcAft>
              <a:buNone/>
            </a:pPr>
            <a:r>
              <a:rPr b="1" i="0" lang="en-US" sz="2855" u="none" cap="none" strike="noStrike">
                <a:solidFill>
                  <a:srgbClr val="000000"/>
                </a:solidFill>
                <a:latin typeface="Calibri"/>
                <a:ea typeface="Calibri"/>
                <a:cs typeface="Calibri"/>
                <a:sym typeface="Calibri"/>
              </a:rPr>
              <a:t>Número de proyecto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57" name="Shape 257"/>
        <p:cNvGrpSpPr/>
        <p:nvPr/>
      </p:nvGrpSpPr>
      <p:grpSpPr>
        <a:xfrm>
          <a:off x="0" y="0"/>
          <a:ext cx="0" cy="0"/>
          <a:chOff x="0" y="0"/>
          <a:chExt cx="0" cy="0"/>
        </a:xfrm>
      </p:grpSpPr>
      <p:sp>
        <p:nvSpPr>
          <p:cNvPr id="258" name="Google Shape;258;p10"/>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59" name="Google Shape;259;p10"/>
          <p:cNvGrpSpPr/>
          <p:nvPr/>
        </p:nvGrpSpPr>
        <p:grpSpPr>
          <a:xfrm>
            <a:off x="146952" y="79598"/>
            <a:ext cx="17916751" cy="1191786"/>
            <a:chOff x="0" y="-57150"/>
            <a:chExt cx="23889001" cy="1589049"/>
          </a:xfrm>
        </p:grpSpPr>
        <p:sp>
          <p:nvSpPr>
            <p:cNvPr id="260" name="Google Shape;260;p10"/>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261" name="Google Shape;261;p10"/>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Desafíos y consideraciones</a:t>
              </a:r>
              <a:endParaRPr/>
            </a:p>
          </p:txBody>
        </p:sp>
      </p:grpSp>
      <p:sp>
        <p:nvSpPr>
          <p:cNvPr id="262" name="Google Shape;262;p10"/>
          <p:cNvSpPr txBox="1"/>
          <p:nvPr/>
        </p:nvSpPr>
        <p:spPr>
          <a:xfrm>
            <a:off x="192663" y="2472476"/>
            <a:ext cx="8774950" cy="6577203"/>
          </a:xfrm>
          <a:prstGeom prst="rect">
            <a:avLst/>
          </a:prstGeom>
          <a:noFill/>
          <a:ln>
            <a:noFill/>
          </a:ln>
        </p:spPr>
        <p:txBody>
          <a:bodyPr anchorCtr="0" anchor="t" bIns="0" lIns="0" spcFirstLastPara="1" rIns="0" wrap="square" tIns="0">
            <a:spAutoFit/>
          </a:bodyPr>
          <a:lstStyle/>
          <a:p>
            <a:pPr indent="0" lvl="0" marL="0" marR="0" rtl="0" algn="l">
              <a:lnSpc>
                <a:spcPct val="207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Impacto ambiental:</a:t>
            </a:r>
            <a:r>
              <a:rPr b="0" i="0" lang="en-US" sz="2700" u="none" cap="none" strike="noStrike">
                <a:solidFill>
                  <a:srgbClr val="616161"/>
                </a:solidFill>
                <a:latin typeface="Calibri"/>
                <a:ea typeface="Calibri"/>
                <a:cs typeface="Calibri"/>
                <a:sym typeface="Calibri"/>
              </a:rPr>
              <a:t> El turismo puede provocar la degradación ambiental si no se gestiona adecuadamente. Las prácticas de turismo sostenible son esenciales para minimizar el impacto negativo en los recursos naturales.</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Impacto cultural: </a:t>
            </a:r>
            <a:r>
              <a:rPr b="0" i="0" lang="en-US" sz="2700" u="none" cap="none" strike="noStrike">
                <a:solidFill>
                  <a:srgbClr val="616161"/>
                </a:solidFill>
                <a:latin typeface="Calibri"/>
                <a:ea typeface="Calibri"/>
                <a:cs typeface="Calibri"/>
                <a:sym typeface="Calibri"/>
              </a:rPr>
              <a:t>La afluencia de turistas a veces puede perturbar las culturas y tradiciones locales. Es importante garantizar que el turismo respete y preserve el patrimonio local.</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Fuga económica:</a:t>
            </a:r>
            <a:r>
              <a:rPr b="0" i="0" lang="en-US" sz="2700" u="none" cap="none" strike="noStrike">
                <a:solidFill>
                  <a:srgbClr val="616161"/>
                </a:solidFill>
                <a:latin typeface="Calibri"/>
                <a:ea typeface="Calibri"/>
                <a:cs typeface="Calibri"/>
                <a:sym typeface="Calibri"/>
              </a:rPr>
              <a:t> Una parte significativa de los ingresos del turismo puede salir de la economía local si se importan bienes y servicios. Apoyar a los negocios y productos locales puede ayudar a reducir la fuga económica.</a:t>
            </a:r>
            <a:endParaRPr/>
          </a:p>
        </p:txBody>
      </p:sp>
      <p:sp>
        <p:nvSpPr>
          <p:cNvPr id="263" name="Google Shape;263;p10"/>
          <p:cNvSpPr/>
          <p:nvPr/>
        </p:nvSpPr>
        <p:spPr>
          <a:xfrm>
            <a:off x="8789025" y="3136148"/>
            <a:ext cx="9274683" cy="6178010"/>
          </a:xfrm>
          <a:custGeom>
            <a:rect b="b" l="l" r="r" t="t"/>
            <a:pathLst>
              <a:path extrusionOk="0" h="8237347" w="12366244">
                <a:moveTo>
                  <a:pt x="0" y="0"/>
                </a:moveTo>
                <a:lnTo>
                  <a:pt x="12366244" y="0"/>
                </a:lnTo>
                <a:lnTo>
                  <a:pt x="12366244" y="8237347"/>
                </a:lnTo>
                <a:lnTo>
                  <a:pt x="0" y="8237347"/>
                </a:lnTo>
                <a:lnTo>
                  <a:pt x="0" y="0"/>
                </a:lnTo>
                <a:close/>
              </a:path>
            </a:pathLst>
          </a:custGeom>
          <a:blipFill rotWithShape="1">
            <a:blip r:embed="rId3">
              <a:alphaModFix/>
            </a:blip>
            <a:stretch>
              <a:fillRect b="-39" l="0" r="0" t="-40"/>
            </a:stretch>
          </a:blipFill>
          <a:ln>
            <a:noFill/>
          </a:ln>
        </p:spPr>
      </p:sp>
      <p:sp>
        <p:nvSpPr>
          <p:cNvPr id="264" name="Google Shape;264;p10"/>
          <p:cNvSpPr txBox="1"/>
          <p:nvPr/>
        </p:nvSpPr>
        <p:spPr>
          <a:xfrm>
            <a:off x="490612" y="1567595"/>
            <a:ext cx="16937850" cy="976503"/>
          </a:xfrm>
          <a:prstGeom prst="rect">
            <a:avLst/>
          </a:prstGeom>
          <a:noFill/>
          <a:ln>
            <a:noFill/>
          </a:ln>
        </p:spPr>
        <p:txBody>
          <a:bodyPr anchorCtr="0" anchor="t" bIns="0" lIns="0" spcFirstLastPara="1" rIns="0" wrap="square" tIns="0">
            <a:spAutoFit/>
          </a:bodyPr>
          <a:lstStyle/>
          <a:p>
            <a:pPr indent="0" lvl="0" marL="0" marR="0" rtl="0" algn="l">
              <a:lnSpc>
                <a:spcPct val="138000"/>
              </a:lnSpc>
              <a:spcBef>
                <a:spcPts val="0"/>
              </a:spcBef>
              <a:spcAft>
                <a:spcPts val="0"/>
              </a:spcAft>
              <a:buNone/>
            </a:pPr>
            <a:r>
              <a:rPr b="1" i="0" lang="en-US" sz="2700" u="none" cap="none" strike="noStrike">
                <a:solidFill>
                  <a:srgbClr val="616161"/>
                </a:solidFill>
                <a:latin typeface="Calibri"/>
                <a:ea typeface="Calibri"/>
                <a:cs typeface="Calibri"/>
                <a:sym typeface="Calibri"/>
              </a:rPr>
              <a:t>Si bien el turismo ofrece importantes beneficios económicos, también presenta desafíos que deben gestionarse para garantizar el desarrollo sostenible: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1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id="274" name="Google Shape;274;p11"/>
          <p:cNvSpPr/>
          <p:nvPr/>
        </p:nvSpPr>
        <p:spPr>
          <a:xfrm>
            <a:off x="3259060" y="437046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14" id="275" name="Google Shape;275;p11"/>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3">
              <a:alphaModFix/>
            </a:blip>
            <a:stretch>
              <a:fillRect b="-61730" l="-68726" r="-486495" t="-230733"/>
            </a:stretch>
          </a:blipFill>
          <a:ln>
            <a:noFill/>
          </a:ln>
        </p:spPr>
      </p:sp>
      <p:sp>
        <p:nvSpPr>
          <p:cNvPr descr="Imagen 16" id="276" name="Google Shape;276;p11"/>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3">
              <a:alphaModFix/>
            </a:blip>
            <a:stretch>
              <a:fillRect b="-51994" l="-120457" r="-80829" t="-193345"/>
            </a:stretch>
          </a:blipFill>
          <a:ln>
            <a:noFill/>
          </a:ln>
        </p:spPr>
      </p:sp>
      <p:sp>
        <p:nvSpPr>
          <p:cNvPr descr="Imagen 17" id="277" name="Google Shape;277;p11"/>
          <p:cNvSpPr/>
          <p:nvPr/>
        </p:nvSpPr>
        <p:spPr>
          <a:xfrm rot="2428976">
            <a:off x="5952196" y="1933612"/>
            <a:ext cx="1516380" cy="2978372"/>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3">
              <a:alphaModFix/>
            </a:blip>
            <a:stretch>
              <a:fillRect b="-51994" l="-726074" r="-302720" t="-193345"/>
            </a:stretch>
          </a:blipFill>
          <a:ln>
            <a:noFill/>
          </a:ln>
        </p:spPr>
      </p:sp>
      <p:sp>
        <p:nvSpPr>
          <p:cNvPr descr="Imagen 18" id="278" name="Google Shape;278;p11"/>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4">
              <a:alphaModFix/>
            </a:blip>
            <a:stretch>
              <a:fillRect b="-654408" l="-2259774" r="-1063711" t="-1074415"/>
            </a:stretch>
          </a:blipFill>
          <a:ln>
            <a:noFill/>
          </a:ln>
        </p:spPr>
      </p:sp>
      <p:sp>
        <p:nvSpPr>
          <p:cNvPr descr="Imagen 19" id="279" name="Google Shape;279;p11"/>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5">
              <a:alphaModFix/>
            </a:blip>
            <a:stretch>
              <a:fillRect b="-656362" l="-2259002" r="-1063313" t="-1077154"/>
            </a:stretch>
          </a:blipFill>
          <a:ln>
            <a:noFill/>
          </a:ln>
        </p:spPr>
      </p:sp>
      <p:sp>
        <p:nvSpPr>
          <p:cNvPr descr="Imagen 20" id="280" name="Google Shape;280;p11"/>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6">
              <a:alphaModFix/>
            </a:blip>
            <a:stretch>
              <a:fillRect b="-655375" l="-2259002" r="-1063313" t="-1075792"/>
            </a:stretch>
          </a:blipFill>
          <a:ln>
            <a:noFill/>
          </a:ln>
        </p:spPr>
      </p:sp>
      <p:sp>
        <p:nvSpPr>
          <p:cNvPr descr="Imagen 21" id="281" name="Google Shape;281;p11"/>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7">
              <a:alphaModFix/>
            </a:blip>
            <a:stretch>
              <a:fillRect b="-655513" l="-2259002" r="-1063313" t="-1075989"/>
            </a:stretch>
          </a:blipFill>
          <a:ln>
            <a:noFill/>
          </a:ln>
        </p:spPr>
      </p:sp>
      <p:sp>
        <p:nvSpPr>
          <p:cNvPr descr="Imagen 22" id="282" name="Google Shape;282;p11"/>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8">
              <a:alphaModFix/>
            </a:blip>
            <a:stretch>
              <a:fillRect b="-657455" l="-2258198" r="-1062951" t="-1078755"/>
            </a:stretch>
          </a:blipFill>
          <a:ln>
            <a:noFill/>
          </a:ln>
        </p:spPr>
      </p:sp>
      <p:sp>
        <p:nvSpPr>
          <p:cNvPr descr="Imagen 23" id="283" name="Google Shape;283;p11"/>
          <p:cNvSpPr/>
          <p:nvPr/>
        </p:nvSpPr>
        <p:spPr>
          <a:xfrm>
            <a:off x="3112848" y="1820522"/>
            <a:ext cx="3098007"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9">
              <a:alphaModFix/>
            </a:blip>
            <a:stretch>
              <a:fillRect b="-216563" l="-44240" r="-518142" t="-66314"/>
            </a:stretch>
          </a:blipFill>
          <a:ln>
            <a:noFill/>
          </a:ln>
        </p:spPr>
      </p:sp>
      <p:sp>
        <p:nvSpPr>
          <p:cNvPr descr="Imagen 24" id="284" name="Google Shape;284;p11"/>
          <p:cNvSpPr/>
          <p:nvPr/>
        </p:nvSpPr>
        <p:spPr>
          <a:xfrm>
            <a:off x="12171894" y="2498580"/>
            <a:ext cx="2600134"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0">
              <a:alphaModFix/>
            </a:blip>
            <a:stretch>
              <a:fillRect b="-237912" l="-215254" r="-104067" t="-50376"/>
            </a:stretch>
          </a:blipFill>
          <a:ln>
            <a:noFill/>
          </a:ln>
        </p:spPr>
      </p:sp>
      <p:sp>
        <p:nvSpPr>
          <p:cNvPr descr="Imagen 1" id="285" name="Google Shape;285;p11"/>
          <p:cNvSpPr/>
          <p:nvPr/>
        </p:nvSpPr>
        <p:spPr>
          <a:xfrm>
            <a:off x="1793118" y="9289656"/>
            <a:ext cx="2931891"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1">
              <a:alphaModFix/>
            </a:blip>
            <a:stretch>
              <a:fillRect b="-5" l="0" r="-323" t="0"/>
            </a:stretch>
          </a:blipFill>
          <a:ln>
            <a:noFill/>
          </a:ln>
        </p:spPr>
      </p:sp>
      <p:sp>
        <p:nvSpPr>
          <p:cNvPr id="286" name="Google Shape;286;p11"/>
          <p:cNvSpPr txBox="1"/>
          <p:nvPr/>
        </p:nvSpPr>
        <p:spPr>
          <a:xfrm>
            <a:off x="5022327" y="9178172"/>
            <a:ext cx="11973937"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
        <p:nvSpPr>
          <p:cNvPr id="287" name="Google Shape;287;p11"/>
          <p:cNvSpPr/>
          <p:nvPr/>
        </p:nvSpPr>
        <p:spPr>
          <a:xfrm>
            <a:off x="112"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288" name="Google Shape;288;p11"/>
          <p:cNvSpPr/>
          <p:nvPr/>
        </p:nvSpPr>
        <p:spPr>
          <a:xfrm>
            <a:off x="7160182" y="8878846"/>
            <a:ext cx="3849118" cy="821569"/>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289" name="Google Shape;289;p11"/>
          <p:cNvGrpSpPr/>
          <p:nvPr/>
        </p:nvGrpSpPr>
        <p:grpSpPr>
          <a:xfrm>
            <a:off x="3616762" y="4631209"/>
            <a:ext cx="11043738" cy="1687711"/>
            <a:chOff x="0" y="-38100"/>
            <a:chExt cx="2908639" cy="444500"/>
          </a:xfrm>
        </p:grpSpPr>
        <p:sp>
          <p:nvSpPr>
            <p:cNvPr id="290" name="Google Shape;290;p11"/>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291" name="Google Shape;291;p11"/>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2" name="Google Shape;292;p11"/>
          <p:cNvSpPr txBox="1"/>
          <p:nvPr/>
        </p:nvSpPr>
        <p:spPr>
          <a:xfrm>
            <a:off x="6895028" y="4633341"/>
            <a:ext cx="4497943"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Actualízate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43" id="302" name="Google Shape;302;p12"/>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3">
              <a:alphaModFix/>
            </a:blip>
            <a:stretch>
              <a:fillRect b="0" l="0" r="-86" t="0"/>
            </a:stretch>
          </a:blipFill>
          <a:ln>
            <a:noFill/>
          </a:ln>
        </p:spPr>
      </p:sp>
      <p:sp>
        <p:nvSpPr>
          <p:cNvPr id="303" name="Google Shape;303;p12"/>
          <p:cNvSpPr/>
          <p:nvPr/>
        </p:nvSpPr>
        <p:spPr>
          <a:xfrm>
            <a:off x="-7144" y="-7144"/>
            <a:ext cx="18302288" cy="10301288"/>
          </a:xfrm>
          <a:custGeom>
            <a:rect b="b" l="l" r="r" t="t"/>
            <a:pathLst>
              <a:path extrusionOk="0"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2"/>
          <p:cNvSpPr/>
          <p:nvPr/>
        </p:nvSpPr>
        <p:spPr>
          <a:xfrm>
            <a:off x="3259062" y="416227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30" id="305" name="Google Shape;305;p12"/>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4">
              <a:alphaModFix/>
            </a:blip>
            <a:stretch>
              <a:fillRect b="-61730" l="-68726" r="-486495" t="-230733"/>
            </a:stretch>
          </a:blipFill>
          <a:ln>
            <a:noFill/>
          </a:ln>
        </p:spPr>
      </p:sp>
      <p:sp>
        <p:nvSpPr>
          <p:cNvPr descr="Imagen 31" id="306" name="Google Shape;306;p12"/>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4">
              <a:alphaModFix/>
            </a:blip>
            <a:stretch>
              <a:fillRect b="-51994" l="-120457" r="-80829" t="-193345"/>
            </a:stretch>
          </a:blipFill>
          <a:ln>
            <a:noFill/>
          </a:ln>
        </p:spPr>
      </p:sp>
      <p:sp>
        <p:nvSpPr>
          <p:cNvPr descr="Imagen 32" id="307" name="Google Shape;307;p12"/>
          <p:cNvSpPr/>
          <p:nvPr/>
        </p:nvSpPr>
        <p:spPr>
          <a:xfrm rot="2428976">
            <a:off x="5954968" y="1818156"/>
            <a:ext cx="1516380" cy="2978373"/>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4">
              <a:alphaModFix/>
            </a:blip>
            <a:stretch>
              <a:fillRect b="-51994" l="-726074" r="-302720" t="-193345"/>
            </a:stretch>
          </a:blipFill>
          <a:ln>
            <a:noFill/>
          </a:ln>
        </p:spPr>
      </p:sp>
      <p:sp>
        <p:nvSpPr>
          <p:cNvPr descr="Imagen 33" id="308" name="Google Shape;308;p12"/>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5">
              <a:alphaModFix/>
            </a:blip>
            <a:stretch>
              <a:fillRect b="-654408" l="-2259774" r="-1063711" t="-1074415"/>
            </a:stretch>
          </a:blipFill>
          <a:ln>
            <a:noFill/>
          </a:ln>
        </p:spPr>
      </p:sp>
      <p:sp>
        <p:nvSpPr>
          <p:cNvPr descr="Imagen 34" id="309" name="Google Shape;309;p12"/>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6">
              <a:alphaModFix/>
            </a:blip>
            <a:stretch>
              <a:fillRect b="-656362" l="-2259002" r="-1063313" t="-1077154"/>
            </a:stretch>
          </a:blipFill>
          <a:ln>
            <a:noFill/>
          </a:ln>
        </p:spPr>
      </p:sp>
      <p:sp>
        <p:nvSpPr>
          <p:cNvPr descr="Imagen 35" id="310" name="Google Shape;310;p12"/>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7">
              <a:alphaModFix/>
            </a:blip>
            <a:stretch>
              <a:fillRect b="-655375" l="-2259002" r="-1063313" t="-1075792"/>
            </a:stretch>
          </a:blipFill>
          <a:ln>
            <a:noFill/>
          </a:ln>
        </p:spPr>
      </p:sp>
      <p:sp>
        <p:nvSpPr>
          <p:cNvPr descr="Imagen 36" id="311" name="Google Shape;311;p12"/>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8">
              <a:alphaModFix/>
            </a:blip>
            <a:stretch>
              <a:fillRect b="-655513" l="-2259002" r="-1063313" t="-1075989"/>
            </a:stretch>
          </a:blipFill>
          <a:ln>
            <a:noFill/>
          </a:ln>
        </p:spPr>
      </p:sp>
      <p:sp>
        <p:nvSpPr>
          <p:cNvPr descr="Imagen 37" id="312" name="Google Shape;312;p12"/>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9">
              <a:alphaModFix/>
            </a:blip>
            <a:stretch>
              <a:fillRect b="-657455" l="-2258198" r="-1062951" t="-1078755"/>
            </a:stretch>
          </a:blipFill>
          <a:ln>
            <a:noFill/>
          </a:ln>
        </p:spPr>
      </p:sp>
      <p:sp>
        <p:nvSpPr>
          <p:cNvPr descr="Imagen 38" id="313" name="Google Shape;313;p12"/>
          <p:cNvSpPr/>
          <p:nvPr/>
        </p:nvSpPr>
        <p:spPr>
          <a:xfrm>
            <a:off x="3102109" y="1675846"/>
            <a:ext cx="3098006"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10">
              <a:alphaModFix/>
            </a:blip>
            <a:stretch>
              <a:fillRect b="-216563" l="-44240" r="-518142" t="-66314"/>
            </a:stretch>
          </a:blipFill>
          <a:ln>
            <a:noFill/>
          </a:ln>
        </p:spPr>
      </p:sp>
      <p:sp>
        <p:nvSpPr>
          <p:cNvPr descr="Imagen 39" id="314" name="Google Shape;314;p12"/>
          <p:cNvSpPr/>
          <p:nvPr/>
        </p:nvSpPr>
        <p:spPr>
          <a:xfrm>
            <a:off x="12161160" y="2353905"/>
            <a:ext cx="2600135"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1">
              <a:alphaModFix/>
            </a:blip>
            <a:stretch>
              <a:fillRect b="-237912" l="-215254" r="-104067" t="-50376"/>
            </a:stretch>
          </a:blipFill>
          <a:ln>
            <a:noFill/>
          </a:ln>
        </p:spPr>
      </p:sp>
      <p:sp>
        <p:nvSpPr>
          <p:cNvPr id="315" name="Google Shape;315;p12"/>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316" name="Google Shape;316;p12"/>
          <p:cNvSpPr/>
          <p:nvPr/>
        </p:nvSpPr>
        <p:spPr>
          <a:xfrm>
            <a:off x="7407888" y="9258300"/>
            <a:ext cx="3472228" cy="741124"/>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317" name="Google Shape;317;p12"/>
          <p:cNvGrpSpPr/>
          <p:nvPr/>
        </p:nvGrpSpPr>
        <p:grpSpPr>
          <a:xfrm>
            <a:off x="4776466" y="3455789"/>
            <a:ext cx="11043738" cy="1687711"/>
            <a:chOff x="0" y="-38100"/>
            <a:chExt cx="2908639" cy="444500"/>
          </a:xfrm>
        </p:grpSpPr>
        <p:sp>
          <p:nvSpPr>
            <p:cNvPr id="318" name="Google Shape;318;p12"/>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319" name="Google Shape;319;p12"/>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0" name="Google Shape;320;p12"/>
          <p:cNvSpPr txBox="1"/>
          <p:nvPr/>
        </p:nvSpPr>
        <p:spPr>
          <a:xfrm>
            <a:off x="7147620" y="4633341"/>
            <a:ext cx="3992761"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Consorcio</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áfico 6" id="116" name="Google Shape;116;p2"/>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117" name="Google Shape;117;p2"/>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18" name="Google Shape;118;p2"/>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áfico 2" id="119" name="Google Shape;119;p2"/>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4">
              <a:alphaModFix/>
            </a:blip>
            <a:stretch>
              <a:fillRect b="-60" l="0" r="0" t="0"/>
            </a:stretch>
          </a:blipFill>
          <a:ln>
            <a:noFill/>
          </a:ln>
        </p:spPr>
      </p:sp>
      <p:sp>
        <p:nvSpPr>
          <p:cNvPr id="120" name="Google Shape;120;p2"/>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
        <p:nvSpPr>
          <p:cNvPr descr="Gráfico 12" id="121" name="Google Shape;121;p2"/>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5">
              <a:alphaModFix/>
            </a:blip>
            <a:stretch>
              <a:fillRect b="-9917" l="0" r="0" t="0"/>
            </a:stretch>
          </a:blipFill>
          <a:ln>
            <a:noFill/>
          </a:ln>
        </p:spPr>
      </p:sp>
      <p:grpSp>
        <p:nvGrpSpPr>
          <p:cNvPr id="122" name="Google Shape;122;p2"/>
          <p:cNvGrpSpPr/>
          <p:nvPr/>
        </p:nvGrpSpPr>
        <p:grpSpPr>
          <a:xfrm>
            <a:off x="562088" y="3247827"/>
            <a:ext cx="10372051" cy="2029725"/>
            <a:chOff x="0" y="-38100"/>
            <a:chExt cx="13829401" cy="2706300"/>
          </a:xfrm>
        </p:grpSpPr>
        <p:sp>
          <p:nvSpPr>
            <p:cNvPr id="123" name="Google Shape;123;p2"/>
            <p:cNvSpPr/>
            <p:nvPr/>
          </p:nvSpPr>
          <p:spPr>
            <a:xfrm>
              <a:off x="0" y="0"/>
              <a:ext cx="13829401" cy="2668200"/>
            </a:xfrm>
            <a:custGeom>
              <a:rect b="b" l="l" r="r" t="t"/>
              <a:pathLst>
                <a:path extrusionOk="0" h="2668200" w="13829401">
                  <a:moveTo>
                    <a:pt x="0" y="0"/>
                  </a:moveTo>
                  <a:lnTo>
                    <a:pt x="13829401" y="0"/>
                  </a:lnTo>
                  <a:lnTo>
                    <a:pt x="13829401" y="2668200"/>
                  </a:lnTo>
                  <a:lnTo>
                    <a:pt x="0" y="2668200"/>
                  </a:lnTo>
                  <a:close/>
                </a:path>
              </a:pathLst>
            </a:custGeom>
            <a:solidFill>
              <a:srgbClr val="000000">
                <a:alpha val="0"/>
              </a:srgbClr>
            </a:solidFill>
            <a:ln>
              <a:noFill/>
            </a:ln>
          </p:spPr>
        </p:sp>
        <p:sp>
          <p:nvSpPr>
            <p:cNvPr id="124" name="Google Shape;124;p2"/>
            <p:cNvSpPr txBox="1"/>
            <p:nvPr/>
          </p:nvSpPr>
          <p:spPr>
            <a:xfrm>
              <a:off x="0" y="-38100"/>
              <a:ext cx="13829400" cy="2706300"/>
            </a:xfrm>
            <a:prstGeom prst="rect">
              <a:avLst/>
            </a:prstGeom>
            <a:noFill/>
            <a:ln>
              <a:noFill/>
            </a:ln>
          </p:spPr>
          <p:txBody>
            <a:bodyPr anchorCtr="0" anchor="ctr" bIns="0" lIns="0" spcFirstLastPara="1" rIns="0" wrap="square" tIns="0">
              <a:noAutofit/>
            </a:bodyPr>
            <a:lstStyle/>
            <a:p>
              <a:pPr indent="0" lvl="0" marL="0" marR="0" rtl="0" algn="l">
                <a:lnSpc>
                  <a:spcPct val="129000"/>
                </a:lnSpc>
                <a:spcBef>
                  <a:spcPts val="0"/>
                </a:spcBef>
                <a:spcAft>
                  <a:spcPts val="0"/>
                </a:spcAft>
                <a:buNone/>
              </a:pPr>
              <a:r>
                <a:rPr b="0" i="0" lang="en-US" sz="4200" u="none" cap="none" strike="noStrike">
                  <a:solidFill>
                    <a:srgbClr val="70C573"/>
                  </a:solidFill>
                  <a:latin typeface="Press Start 2P"/>
                  <a:ea typeface="Press Start 2P"/>
                  <a:cs typeface="Press Start 2P"/>
                  <a:sym typeface="Press Start 2P"/>
                </a:rPr>
                <a:t>Turismo sostenible</a:t>
              </a:r>
              <a:endParaRPr/>
            </a:p>
          </p:txBody>
        </p:sp>
      </p:grpSp>
      <p:grpSp>
        <p:nvGrpSpPr>
          <p:cNvPr id="125" name="Google Shape;125;p2"/>
          <p:cNvGrpSpPr/>
          <p:nvPr/>
        </p:nvGrpSpPr>
        <p:grpSpPr>
          <a:xfrm>
            <a:off x="601986" y="5449169"/>
            <a:ext cx="10339586" cy="1967823"/>
            <a:chOff x="0" y="-38100"/>
            <a:chExt cx="13786114" cy="2623764"/>
          </a:xfrm>
        </p:grpSpPr>
        <p:sp>
          <p:nvSpPr>
            <p:cNvPr id="126" name="Google Shape;126;p2"/>
            <p:cNvSpPr/>
            <p:nvPr/>
          </p:nvSpPr>
          <p:spPr>
            <a:xfrm>
              <a:off x="0" y="0"/>
              <a:ext cx="13786114" cy="2585664"/>
            </a:xfrm>
            <a:custGeom>
              <a:rect b="b" l="l" r="r" t="t"/>
              <a:pathLst>
                <a:path extrusionOk="0" h="2585664" w="13786114">
                  <a:moveTo>
                    <a:pt x="0" y="0"/>
                  </a:moveTo>
                  <a:lnTo>
                    <a:pt x="13786114" y="0"/>
                  </a:lnTo>
                  <a:lnTo>
                    <a:pt x="13786114" y="2585664"/>
                  </a:lnTo>
                  <a:lnTo>
                    <a:pt x="0" y="2585664"/>
                  </a:lnTo>
                  <a:close/>
                </a:path>
              </a:pathLst>
            </a:custGeom>
            <a:solidFill>
              <a:srgbClr val="000000">
                <a:alpha val="0"/>
              </a:srgbClr>
            </a:solidFill>
            <a:ln>
              <a:noFill/>
            </a:ln>
          </p:spPr>
        </p:sp>
        <p:sp>
          <p:nvSpPr>
            <p:cNvPr id="127" name="Google Shape;127;p2"/>
            <p:cNvSpPr txBox="1"/>
            <p:nvPr/>
          </p:nvSpPr>
          <p:spPr>
            <a:xfrm>
              <a:off x="0" y="-38100"/>
              <a:ext cx="13786114" cy="262376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1" lang="en-US" sz="3900" u="none" cap="none" strike="noStrike">
                  <a:solidFill>
                    <a:srgbClr val="D1E7F8"/>
                  </a:solidFill>
                  <a:latin typeface="Calibri"/>
                  <a:ea typeface="Calibri"/>
                  <a:cs typeface="Calibri"/>
                  <a:sym typeface="Calibri"/>
                </a:rPr>
                <a:t>1.2 Sostenibilidad económica en el turismo</a:t>
              </a:r>
              <a:endParaRPr/>
            </a:p>
          </p:txBody>
        </p:sp>
      </p:grpSp>
      <p:sp>
        <p:nvSpPr>
          <p:cNvPr id="128" name="Google Shape;128;p2"/>
          <p:cNvSpPr/>
          <p:nvPr/>
        </p:nvSpPr>
        <p:spPr>
          <a:xfrm>
            <a:off x="601987" y="9233066"/>
            <a:ext cx="3594975" cy="754139"/>
          </a:xfrm>
          <a:custGeom>
            <a:rect b="b" l="l" r="r" t="t"/>
            <a:pathLst>
              <a:path extrusionOk="0" h="754139" w="3594975">
                <a:moveTo>
                  <a:pt x="0" y="0"/>
                </a:moveTo>
                <a:lnTo>
                  <a:pt x="3594975" y="0"/>
                </a:lnTo>
                <a:lnTo>
                  <a:pt x="3594975" y="754139"/>
                </a:lnTo>
                <a:lnTo>
                  <a:pt x="0" y="754139"/>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1" id="138" name="Google Shape;138;p3"/>
          <p:cNvSpPr/>
          <p:nvPr/>
        </p:nvSpPr>
        <p:spPr>
          <a:xfrm>
            <a:off x="0" y="2896"/>
            <a:ext cx="18288000" cy="9052560"/>
          </a:xfrm>
          <a:custGeom>
            <a:rect b="b" l="l" r="r" t="t"/>
            <a:pathLst>
              <a:path extrusionOk="0" h="12070080" w="24384000">
                <a:moveTo>
                  <a:pt x="0" y="0"/>
                </a:moveTo>
                <a:lnTo>
                  <a:pt x="24384000" y="0"/>
                </a:lnTo>
                <a:lnTo>
                  <a:pt x="24384000" y="12070080"/>
                </a:lnTo>
                <a:lnTo>
                  <a:pt x="0" y="12070080"/>
                </a:lnTo>
                <a:lnTo>
                  <a:pt x="0" y="0"/>
                </a:lnTo>
                <a:close/>
              </a:path>
            </a:pathLst>
          </a:custGeom>
          <a:blipFill rotWithShape="1">
            <a:blip r:embed="rId3">
              <a:alphaModFix/>
            </a:blip>
            <a:stretch>
              <a:fillRect b="0" l="0" r="0" t="0"/>
            </a:stretch>
          </a:blipFill>
          <a:ln>
            <a:noFill/>
          </a:ln>
        </p:spPr>
      </p:sp>
      <p:sp>
        <p:nvSpPr>
          <p:cNvPr id="139" name="Google Shape;139;p3"/>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40" name="Google Shape;140;p3"/>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A56793"/>
          </a:solidFill>
          <a:ln>
            <a:noFill/>
          </a:ln>
        </p:spPr>
      </p:sp>
      <p:sp>
        <p:nvSpPr>
          <p:cNvPr descr="Imagen 8" id="141" name="Google Shape;141;p3"/>
          <p:cNvSpPr/>
          <p:nvPr/>
        </p:nvSpPr>
        <p:spPr>
          <a:xfrm>
            <a:off x="14116686" y="6954560"/>
            <a:ext cx="1490282" cy="2098739"/>
          </a:xfrm>
          <a:custGeom>
            <a:rect b="b" l="l" r="r" t="t"/>
            <a:pathLst>
              <a:path extrusionOk="0" h="2798318" w="1987042">
                <a:moveTo>
                  <a:pt x="0" y="0"/>
                </a:moveTo>
                <a:lnTo>
                  <a:pt x="1987042" y="0"/>
                </a:lnTo>
                <a:lnTo>
                  <a:pt x="1987042" y="2798318"/>
                </a:lnTo>
                <a:lnTo>
                  <a:pt x="0" y="2798318"/>
                </a:lnTo>
                <a:lnTo>
                  <a:pt x="0" y="0"/>
                </a:lnTo>
                <a:close/>
              </a:path>
            </a:pathLst>
          </a:custGeom>
          <a:blipFill rotWithShape="1">
            <a:blip r:embed="rId4">
              <a:alphaModFix/>
            </a:blip>
            <a:stretch>
              <a:fillRect b="-4678" l="-33565" r="-126776" t="-60278"/>
            </a:stretch>
          </a:blipFill>
          <a:ln>
            <a:noFill/>
          </a:ln>
        </p:spPr>
      </p:sp>
      <p:sp>
        <p:nvSpPr>
          <p:cNvPr descr="Imagen 3" id="142" name="Google Shape;142;p3"/>
          <p:cNvSpPr/>
          <p:nvPr/>
        </p:nvSpPr>
        <p:spPr>
          <a:xfrm>
            <a:off x="15306772" y="5638398"/>
            <a:ext cx="2077403" cy="3414904"/>
          </a:xfrm>
          <a:custGeom>
            <a:rect b="b" l="l" r="r" t="t"/>
            <a:pathLst>
              <a:path extrusionOk="0" h="4553204" w="2769870">
                <a:moveTo>
                  <a:pt x="0" y="0"/>
                </a:moveTo>
                <a:lnTo>
                  <a:pt x="2769870" y="0"/>
                </a:lnTo>
                <a:lnTo>
                  <a:pt x="2769870" y="4553204"/>
                </a:lnTo>
                <a:lnTo>
                  <a:pt x="0" y="4553204"/>
                </a:lnTo>
                <a:lnTo>
                  <a:pt x="0" y="0"/>
                </a:lnTo>
                <a:close/>
              </a:path>
            </a:pathLst>
          </a:custGeom>
          <a:blipFill rotWithShape="1">
            <a:blip r:embed="rId5">
              <a:alphaModFix/>
            </a:blip>
            <a:stretch>
              <a:fillRect b="-63129" l="-140922" r="-59053" t="0"/>
            </a:stretch>
          </a:blipFill>
          <a:ln>
            <a:noFill/>
          </a:ln>
        </p:spPr>
      </p:sp>
      <p:sp>
        <p:nvSpPr>
          <p:cNvPr descr="Gráfico 2" id="143" name="Google Shape;143;p3"/>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6">
              <a:alphaModFix/>
            </a:blip>
            <a:stretch>
              <a:fillRect b="-60" l="0" r="0" t="0"/>
            </a:stretch>
          </a:blipFill>
          <a:ln>
            <a:noFill/>
          </a:ln>
        </p:spPr>
      </p:sp>
      <p:grpSp>
        <p:nvGrpSpPr>
          <p:cNvPr id="144" name="Google Shape;144;p3"/>
          <p:cNvGrpSpPr/>
          <p:nvPr/>
        </p:nvGrpSpPr>
        <p:grpSpPr>
          <a:xfrm>
            <a:off x="601987" y="3257138"/>
            <a:ext cx="13922550" cy="2040075"/>
            <a:chOff x="0" y="-38100"/>
            <a:chExt cx="18563400" cy="2720100"/>
          </a:xfrm>
        </p:grpSpPr>
        <p:sp>
          <p:nvSpPr>
            <p:cNvPr id="145" name="Google Shape;145;p3"/>
            <p:cNvSpPr/>
            <p:nvPr/>
          </p:nvSpPr>
          <p:spPr>
            <a:xfrm>
              <a:off x="0" y="0"/>
              <a:ext cx="18563400" cy="2682000"/>
            </a:xfrm>
            <a:custGeom>
              <a:rect b="b" l="l" r="r" t="t"/>
              <a:pathLst>
                <a:path extrusionOk="0" h="2682000" w="18563400">
                  <a:moveTo>
                    <a:pt x="0" y="0"/>
                  </a:moveTo>
                  <a:lnTo>
                    <a:pt x="18563400" y="0"/>
                  </a:lnTo>
                  <a:lnTo>
                    <a:pt x="18563400" y="2682000"/>
                  </a:lnTo>
                  <a:lnTo>
                    <a:pt x="0" y="2682000"/>
                  </a:lnTo>
                  <a:close/>
                </a:path>
              </a:pathLst>
            </a:custGeom>
            <a:solidFill>
              <a:srgbClr val="000000">
                <a:alpha val="0"/>
              </a:srgbClr>
            </a:solidFill>
            <a:ln>
              <a:noFill/>
            </a:ln>
          </p:spPr>
        </p:sp>
        <p:sp>
          <p:nvSpPr>
            <p:cNvPr id="146" name="Google Shape;146;p3"/>
            <p:cNvSpPr txBox="1"/>
            <p:nvPr/>
          </p:nvSpPr>
          <p:spPr>
            <a:xfrm>
              <a:off x="0" y="-38100"/>
              <a:ext cx="18563400" cy="2720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70C573"/>
                  </a:solidFill>
                  <a:latin typeface="Calibri"/>
                  <a:ea typeface="Calibri"/>
                  <a:cs typeface="Calibri"/>
                  <a:sym typeface="Calibri"/>
                </a:rPr>
                <a:t>Objetivos:</a:t>
              </a:r>
              <a:endParaRPr/>
            </a:p>
          </p:txBody>
        </p:sp>
      </p:grpSp>
      <p:grpSp>
        <p:nvGrpSpPr>
          <p:cNvPr id="147" name="Google Shape;147;p3"/>
          <p:cNvGrpSpPr/>
          <p:nvPr/>
        </p:nvGrpSpPr>
        <p:grpSpPr>
          <a:xfrm>
            <a:off x="601987" y="5463450"/>
            <a:ext cx="13231801" cy="1953337"/>
            <a:chOff x="0" y="-19050"/>
            <a:chExt cx="17642401" cy="2604450"/>
          </a:xfrm>
        </p:grpSpPr>
        <p:sp>
          <p:nvSpPr>
            <p:cNvPr id="148" name="Google Shape;148;p3"/>
            <p:cNvSpPr/>
            <p:nvPr/>
          </p:nvSpPr>
          <p:spPr>
            <a:xfrm>
              <a:off x="0" y="0"/>
              <a:ext cx="17642401" cy="2585400"/>
            </a:xfrm>
            <a:custGeom>
              <a:rect b="b" l="l" r="r" t="t"/>
              <a:pathLst>
                <a:path extrusionOk="0" h="2585400" w="17642401">
                  <a:moveTo>
                    <a:pt x="0" y="0"/>
                  </a:moveTo>
                  <a:lnTo>
                    <a:pt x="17642401" y="0"/>
                  </a:lnTo>
                  <a:lnTo>
                    <a:pt x="17642401" y="2585400"/>
                  </a:lnTo>
                  <a:lnTo>
                    <a:pt x="0" y="2585400"/>
                  </a:lnTo>
                  <a:close/>
                </a:path>
              </a:pathLst>
            </a:custGeom>
            <a:solidFill>
              <a:srgbClr val="000000">
                <a:alpha val="0"/>
              </a:srgbClr>
            </a:solidFill>
            <a:ln>
              <a:noFill/>
            </a:ln>
          </p:spPr>
        </p:sp>
        <p:sp>
          <p:nvSpPr>
            <p:cNvPr id="149" name="Google Shape;149;p3"/>
            <p:cNvSpPr txBox="1"/>
            <p:nvPr/>
          </p:nvSpPr>
          <p:spPr>
            <a:xfrm>
              <a:off x="0" y="-19050"/>
              <a:ext cx="17642400" cy="26044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1" lang="en-US" sz="2850" u="none" cap="none" strike="noStrike">
                  <a:solidFill>
                    <a:srgbClr val="DBC2D4"/>
                  </a:solidFill>
                  <a:latin typeface="Calibri"/>
                  <a:ea typeface="Calibri"/>
                  <a:cs typeface="Calibri"/>
                  <a:sym typeface="Calibri"/>
                </a:rPr>
                <a:t>1. Comprender los beneficios económicos del turismo sostenible para las comunidades locales.</a:t>
              </a:r>
              <a:endParaRPr/>
            </a:p>
            <a:p>
              <a:pPr indent="0" lvl="0" marL="0" marR="0" rtl="0" algn="l">
                <a:lnSpc>
                  <a:spcPct val="108000"/>
                </a:lnSpc>
                <a:spcBef>
                  <a:spcPts val="0"/>
                </a:spcBef>
                <a:spcAft>
                  <a:spcPts val="0"/>
                </a:spcAft>
                <a:buNone/>
              </a:pPr>
              <a:r>
                <a:rPr b="0" i="1" lang="en-US" sz="2850" u="none" cap="none" strike="noStrike">
                  <a:solidFill>
                    <a:srgbClr val="DBC2D4"/>
                  </a:solidFill>
                  <a:latin typeface="Calibri"/>
                  <a:ea typeface="Calibri"/>
                  <a:cs typeface="Calibri"/>
                  <a:sym typeface="Calibri"/>
                </a:rPr>
                <a:t>2. Analizar modelos de negocio sostenibles, y especialmente en turismo.</a:t>
              </a:r>
              <a:endParaRPr/>
            </a:p>
            <a:p>
              <a:pPr indent="0" lvl="0" marL="0" marR="0" rtl="0" algn="l">
                <a:lnSpc>
                  <a:spcPct val="108000"/>
                </a:lnSpc>
                <a:spcBef>
                  <a:spcPts val="0"/>
                </a:spcBef>
                <a:spcAft>
                  <a:spcPts val="0"/>
                </a:spcAft>
                <a:buNone/>
              </a:pPr>
              <a:r>
                <a:rPr b="0" i="1" lang="en-US" sz="2850" u="none" cap="none" strike="noStrike">
                  <a:solidFill>
                    <a:srgbClr val="DBC2D4"/>
                  </a:solidFill>
                  <a:latin typeface="Calibri"/>
                  <a:ea typeface="Calibri"/>
                  <a:cs typeface="Calibri"/>
                  <a:sym typeface="Calibri"/>
                </a:rPr>
                <a:t>3. Evaluar el papel del turismo en la promoción del desarrollo económico.</a:t>
              </a:r>
              <a:endParaRPr/>
            </a:p>
          </p:txBody>
        </p:sp>
      </p:grpSp>
      <p:sp>
        <p:nvSpPr>
          <p:cNvPr id="150" name="Google Shape;150;p3"/>
          <p:cNvSpPr/>
          <p:nvPr/>
        </p:nvSpPr>
        <p:spPr>
          <a:xfrm>
            <a:off x="601987" y="9233066"/>
            <a:ext cx="3594975" cy="754139"/>
          </a:xfrm>
          <a:custGeom>
            <a:rect b="b" l="l" r="r" t="t"/>
            <a:pathLst>
              <a:path extrusionOk="0" h="754139" w="3594975">
                <a:moveTo>
                  <a:pt x="0" y="0"/>
                </a:moveTo>
                <a:lnTo>
                  <a:pt x="3594975" y="0"/>
                </a:lnTo>
                <a:lnTo>
                  <a:pt x="3594975" y="754139"/>
                </a:lnTo>
                <a:lnTo>
                  <a:pt x="0" y="754139"/>
                </a:lnTo>
                <a:lnTo>
                  <a:pt x="0" y="0"/>
                </a:lnTo>
                <a:close/>
              </a:path>
            </a:pathLst>
          </a:custGeom>
          <a:blipFill rotWithShape="1">
            <a:blip r:embed="rId7">
              <a:alphaModFix/>
            </a:blip>
            <a:stretch>
              <a:fillRect b="0" l="0" r="0" t="0"/>
            </a:stretch>
          </a:blipFill>
          <a:ln>
            <a:noFill/>
          </a:ln>
        </p:spPr>
      </p:sp>
      <p:sp>
        <p:nvSpPr>
          <p:cNvPr id="151" name="Google Shape;151;p3"/>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59" name="Shape 159"/>
        <p:cNvGrpSpPr/>
        <p:nvPr/>
      </p:nvGrpSpPr>
      <p:grpSpPr>
        <a:xfrm>
          <a:off x="0" y="0"/>
          <a:ext cx="0" cy="0"/>
          <a:chOff x="0" y="0"/>
          <a:chExt cx="0" cy="0"/>
        </a:xfrm>
      </p:grpSpPr>
      <p:sp>
        <p:nvSpPr>
          <p:cNvPr id="160" name="Google Shape;160;p4"/>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61" name="Google Shape;161;p4"/>
          <p:cNvGrpSpPr/>
          <p:nvPr/>
        </p:nvGrpSpPr>
        <p:grpSpPr>
          <a:xfrm>
            <a:off x="146955" y="93888"/>
            <a:ext cx="17916526" cy="1102393"/>
            <a:chOff x="0" y="-38100"/>
            <a:chExt cx="23888702" cy="1469858"/>
          </a:xfrm>
        </p:grpSpPr>
        <p:sp>
          <p:nvSpPr>
            <p:cNvPr id="162" name="Google Shape;162;p4"/>
            <p:cNvSpPr/>
            <p:nvPr/>
          </p:nvSpPr>
          <p:spPr>
            <a:xfrm>
              <a:off x="0" y="0"/>
              <a:ext cx="23888702" cy="1431758"/>
            </a:xfrm>
            <a:custGeom>
              <a:rect b="b" l="l" r="r" t="t"/>
              <a:pathLst>
                <a:path extrusionOk="0" h="1431758" w="23888702">
                  <a:moveTo>
                    <a:pt x="0" y="0"/>
                  </a:moveTo>
                  <a:lnTo>
                    <a:pt x="23888702" y="0"/>
                  </a:lnTo>
                  <a:lnTo>
                    <a:pt x="23888702" y="1431758"/>
                  </a:lnTo>
                  <a:lnTo>
                    <a:pt x="0" y="1431758"/>
                  </a:lnTo>
                  <a:close/>
                </a:path>
              </a:pathLst>
            </a:custGeom>
            <a:solidFill>
              <a:srgbClr val="000000">
                <a:alpha val="0"/>
              </a:srgbClr>
            </a:solidFill>
            <a:ln>
              <a:noFill/>
            </a:ln>
          </p:spPr>
        </p:sp>
        <p:sp>
          <p:nvSpPr>
            <p:cNvPr id="163" name="Google Shape;163;p4"/>
            <p:cNvSpPr txBox="1"/>
            <p:nvPr/>
          </p:nvSpPr>
          <p:spPr>
            <a:xfrm>
              <a:off x="0" y="-38100"/>
              <a:ext cx="23888702" cy="1469858"/>
            </a:xfrm>
            <a:prstGeom prst="rect">
              <a:avLst/>
            </a:prstGeom>
            <a:noFill/>
            <a:ln>
              <a:noFill/>
            </a:ln>
          </p:spPr>
          <p:txBody>
            <a:bodyPr anchorCtr="0" anchor="ctr" bIns="0" lIns="0" spcFirstLastPara="1" rIns="0" wrap="square" tIns="0">
              <a:noAutofit/>
            </a:bodyPr>
            <a:lstStyle/>
            <a:p>
              <a:pPr indent="0" lvl="0" marL="0" marR="0" rtl="0" algn="l">
                <a:lnSpc>
                  <a:spcPct val="107992"/>
                </a:lnSpc>
                <a:spcBef>
                  <a:spcPts val="0"/>
                </a:spcBef>
                <a:spcAft>
                  <a:spcPts val="0"/>
                </a:spcAft>
                <a:buNone/>
              </a:pPr>
              <a:r>
                <a:rPr b="0" i="0" lang="en-US" sz="4617" u="none" cap="none" strike="noStrike">
                  <a:solidFill>
                    <a:srgbClr val="F2F2F2"/>
                  </a:solidFill>
                  <a:latin typeface="Calibri"/>
                  <a:ea typeface="Calibri"/>
                  <a:cs typeface="Calibri"/>
                  <a:sym typeface="Calibri"/>
                </a:rPr>
                <a:t>Beneficios económicos del turismo sostenible para las comunidades locales</a:t>
              </a:r>
              <a:endParaRPr/>
            </a:p>
          </p:txBody>
        </p:sp>
      </p:grpSp>
      <p:sp>
        <p:nvSpPr>
          <p:cNvPr id="164" name="Google Shape;164;p4"/>
          <p:cNvSpPr txBox="1"/>
          <p:nvPr/>
        </p:nvSpPr>
        <p:spPr>
          <a:xfrm>
            <a:off x="192656" y="1327495"/>
            <a:ext cx="8372245" cy="549897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2700" u="none" cap="none" strike="noStrike">
                <a:solidFill>
                  <a:srgbClr val="616161"/>
                </a:solidFill>
                <a:latin typeface="Calibri"/>
                <a:ea typeface="Calibri"/>
                <a:cs typeface="Calibri"/>
                <a:sym typeface="Calibri"/>
              </a:rPr>
              <a:t>EL TURISMO COMO AMENAZA</a:t>
            </a:r>
            <a:endParaRPr/>
          </a:p>
          <a:p>
            <a:pPr indent="0" lvl="0" marL="0" marR="0" rtl="0" algn="l">
              <a:lnSpc>
                <a:spcPct val="108000"/>
              </a:lnSpc>
              <a:spcBef>
                <a:spcPts val="0"/>
              </a:spcBef>
              <a:spcAft>
                <a:spcPts val="0"/>
              </a:spcAft>
              <a:buNone/>
            </a:pPr>
            <a:r>
              <a:rPr b="0" i="1" lang="en-US" sz="2700" u="none" cap="none" strike="noStrike">
                <a:solidFill>
                  <a:srgbClr val="616161"/>
                </a:solidFill>
                <a:latin typeface="Calibri"/>
                <a:ea typeface="Calibri"/>
                <a:cs typeface="Calibri"/>
                <a:sym typeface="Calibri"/>
              </a:rPr>
              <a:t>modelo económico lineal y pensamiento a corto plazo</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El 50% de las costas mediterráneas están urbanizadas, siendo la infraestructura turística de sol, mar y playa uno de los principales impulsores.</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Ejerce una fuerte presión sobre los recursos naturales y locales, como el agua dulce, la energía y los alimentos. Los turistas consumen entre 300 y 850 litros de agua al día, una cantidad muy superior a la de los residentes.</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Conduce a la degradación de los ecosistemas marinos y costeros, especialmente debido a la construcción excesiva, la pesca excesiva y las actividades recreativas insostenibles. </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Puede provocar un estrés social significativo para los residentes, incluido hacinamiento, aumento del costo de vida y alteración de la vida silvestre y la cultura locales.</a:t>
            </a:r>
            <a:endParaRPr/>
          </a:p>
        </p:txBody>
      </p:sp>
      <p:sp>
        <p:nvSpPr>
          <p:cNvPr id="165" name="Google Shape;165;p4"/>
          <p:cNvSpPr txBox="1"/>
          <p:nvPr/>
        </p:nvSpPr>
        <p:spPr>
          <a:xfrm>
            <a:off x="9723100" y="2044709"/>
            <a:ext cx="8241616" cy="549897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2700" u="none" cap="none" strike="noStrike">
                <a:solidFill>
                  <a:srgbClr val="616161"/>
                </a:solidFill>
                <a:latin typeface="Calibri"/>
                <a:ea typeface="Calibri"/>
                <a:cs typeface="Calibri"/>
                <a:sym typeface="Calibri"/>
              </a:rPr>
              <a:t>TURISMO SOSTENIBLE</a:t>
            </a:r>
            <a:endParaRPr/>
          </a:p>
          <a:p>
            <a:pPr indent="0" lvl="0" marL="0" marR="0" rtl="0" algn="l">
              <a:lnSpc>
                <a:spcPct val="108000"/>
              </a:lnSpc>
              <a:spcBef>
                <a:spcPts val="0"/>
              </a:spcBef>
              <a:spcAft>
                <a:spcPts val="0"/>
              </a:spcAft>
              <a:buNone/>
            </a:pPr>
            <a:r>
              <a:rPr b="1" i="1" lang="en-US" sz="2700" u="none" cap="none" strike="noStrike">
                <a:solidFill>
                  <a:srgbClr val="616161"/>
                </a:solidFill>
                <a:latin typeface="Calibri"/>
                <a:ea typeface="Calibri"/>
                <a:cs typeface="Calibri"/>
                <a:sym typeface="Calibri"/>
              </a:rPr>
              <a:t>como una oportunidad</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representa el 92% del valor económico de las actividades relacionadas con el mar en el Mediterráneo.</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Los beneficios derivados de los servicios ecosistémicos procedentes del turismo y el valor derivado de la naturaleza se estiman en 17 000 millones de euros al año. </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Cuando se gestiona de manera responsable, el turismo puede impulsar la conservación, apoyar los medios de vida locales y financiar infraestructura que beneficia tanto a los visitantes como a los residentes. </a:t>
            </a:r>
            <a:endParaRPr/>
          </a:p>
          <a:p>
            <a:pPr indent="0" lvl="0" marL="0" marR="0" rtl="0" algn="l">
              <a:lnSpc>
                <a:spcPct val="108000"/>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tiene el potencial de ser un catalizador de la prosperidad económica, social y ambiental, cuando se alinea con la planificación a largo plazo y el equilibrio ecológico.</a:t>
            </a:r>
            <a:endParaRPr/>
          </a:p>
        </p:txBody>
      </p:sp>
      <p:grpSp>
        <p:nvGrpSpPr>
          <p:cNvPr id="166" name="Google Shape;166;p4"/>
          <p:cNvGrpSpPr/>
          <p:nvPr/>
        </p:nvGrpSpPr>
        <p:grpSpPr>
          <a:xfrm>
            <a:off x="6784522" y="8231489"/>
            <a:ext cx="3605022" cy="1565624"/>
            <a:chOff x="0" y="-2921"/>
            <a:chExt cx="4806696" cy="2087499"/>
          </a:xfrm>
        </p:grpSpPr>
        <p:sp>
          <p:nvSpPr>
            <p:cNvPr id="167" name="Google Shape;167;p4"/>
            <p:cNvSpPr/>
            <p:nvPr/>
          </p:nvSpPr>
          <p:spPr>
            <a:xfrm>
              <a:off x="2312289" y="25400"/>
              <a:ext cx="2467102" cy="2032635"/>
            </a:xfrm>
            <a:custGeom>
              <a:rect b="b" l="l" r="r" t="t"/>
              <a:pathLst>
                <a:path extrusionOk="0" h="2032635" w="2467102">
                  <a:moveTo>
                    <a:pt x="2041779" y="0"/>
                  </a:moveTo>
                  <a:lnTo>
                    <a:pt x="2467102" y="482600"/>
                  </a:lnTo>
                  <a:lnTo>
                    <a:pt x="2221992" y="482600"/>
                  </a:lnTo>
                  <a:cubicBezTo>
                    <a:pt x="1966087" y="1419479"/>
                    <a:pt x="1016127" y="2032635"/>
                    <a:pt x="0" y="1916430"/>
                  </a:cubicBezTo>
                  <a:cubicBezTo>
                    <a:pt x="834390" y="1821053"/>
                    <a:pt x="1521714" y="1251966"/>
                    <a:pt x="1731899" y="482600"/>
                  </a:cubicBezTo>
                  <a:lnTo>
                    <a:pt x="1486789" y="482600"/>
                  </a:ln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4"/>
            <p:cNvSpPr/>
            <p:nvPr/>
          </p:nvSpPr>
          <p:spPr>
            <a:xfrm>
              <a:off x="25400" y="25400"/>
              <a:ext cx="2531872" cy="1930400"/>
            </a:xfrm>
            <a:custGeom>
              <a:rect b="b" l="l" r="r" t="t"/>
              <a:pathLst>
                <a:path extrusionOk="0" h="1930400" w="2531872">
                  <a:moveTo>
                    <a:pt x="2041779" y="1930400"/>
                  </a:moveTo>
                  <a:cubicBezTo>
                    <a:pt x="914146" y="1930400"/>
                    <a:pt x="0" y="1066165"/>
                    <a:pt x="0" y="0"/>
                  </a:cubicBezTo>
                  <a:lnTo>
                    <a:pt x="490093" y="0"/>
                  </a:lnTo>
                  <a:cubicBezTo>
                    <a:pt x="490093" y="1066165"/>
                    <a:pt x="1404239" y="1930400"/>
                    <a:pt x="2531872" y="1930400"/>
                  </a:cubicBezTo>
                  <a:close/>
                </a:path>
              </a:pathLst>
            </a:custGeom>
            <a:solidFill>
              <a:srgbClr val="599D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4"/>
            <p:cNvSpPr/>
            <p:nvPr/>
          </p:nvSpPr>
          <p:spPr>
            <a:xfrm>
              <a:off x="25400" y="25400"/>
              <a:ext cx="4753991" cy="1930400"/>
            </a:xfrm>
            <a:custGeom>
              <a:rect b="b" l="l" r="r" t="t"/>
              <a:pathLst>
                <a:path extrusionOk="0" h="1930400" w="4753991">
                  <a:moveTo>
                    <a:pt x="2286889" y="1916430"/>
                  </a:moveTo>
                  <a:cubicBezTo>
                    <a:pt x="3121279" y="1821053"/>
                    <a:pt x="3808603" y="1251966"/>
                    <a:pt x="4018788" y="482600"/>
                  </a:cubicBezTo>
                  <a:lnTo>
                    <a:pt x="3773678" y="482600"/>
                  </a:lnTo>
                  <a:lnTo>
                    <a:pt x="4328668" y="0"/>
                  </a:lnTo>
                  <a:lnTo>
                    <a:pt x="4753991" y="482600"/>
                  </a:lnTo>
                  <a:lnTo>
                    <a:pt x="4508881" y="482600"/>
                  </a:lnTo>
                  <a:cubicBezTo>
                    <a:pt x="4276090" y="1334897"/>
                    <a:pt x="3463036" y="1930400"/>
                    <a:pt x="2531999" y="1930400"/>
                  </a:cubicBezTo>
                  <a:lnTo>
                    <a:pt x="2041779" y="1930400"/>
                  </a:lnTo>
                  <a:cubicBezTo>
                    <a:pt x="914146" y="1930400"/>
                    <a:pt x="0" y="1066165"/>
                    <a:pt x="0" y="0"/>
                  </a:cubicBezTo>
                  <a:lnTo>
                    <a:pt x="490093" y="0"/>
                  </a:lnTo>
                  <a:cubicBezTo>
                    <a:pt x="490093" y="1066165"/>
                    <a:pt x="1404239" y="1930400"/>
                    <a:pt x="2531872" y="1930400"/>
                  </a:cubicBezTo>
                </a:path>
              </a:pathLst>
            </a:custGeom>
            <a:solidFill>
              <a:srgbClr val="000000">
                <a:alpha val="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4"/>
            <p:cNvSpPr/>
            <p:nvPr/>
          </p:nvSpPr>
          <p:spPr>
            <a:xfrm>
              <a:off x="2286762" y="-2921"/>
              <a:ext cx="2519934" cy="2087499"/>
            </a:xfrm>
            <a:custGeom>
              <a:rect b="b" l="l" r="r" t="t"/>
              <a:pathLst>
                <a:path extrusionOk="0" h="2087499" w="2519934">
                  <a:moveTo>
                    <a:pt x="2086356" y="11557"/>
                  </a:moveTo>
                  <a:lnTo>
                    <a:pt x="2511679" y="494157"/>
                  </a:lnTo>
                  <a:cubicBezTo>
                    <a:pt x="2518283" y="501650"/>
                    <a:pt x="2519934" y="512318"/>
                    <a:pt x="2515743" y="521462"/>
                  </a:cubicBezTo>
                  <a:cubicBezTo>
                    <a:pt x="2511552" y="530606"/>
                    <a:pt x="2502535" y="536321"/>
                    <a:pt x="2492502" y="536321"/>
                  </a:cubicBezTo>
                  <a:lnTo>
                    <a:pt x="2247392" y="536321"/>
                  </a:lnTo>
                  <a:lnTo>
                    <a:pt x="2247392" y="510921"/>
                  </a:lnTo>
                  <a:lnTo>
                    <a:pt x="2271903" y="517652"/>
                  </a:lnTo>
                  <a:cubicBezTo>
                    <a:pt x="2012442" y="1467612"/>
                    <a:pt x="1050036" y="2087499"/>
                    <a:pt x="22479" y="1970024"/>
                  </a:cubicBezTo>
                  <a:cubicBezTo>
                    <a:pt x="9652" y="1968500"/>
                    <a:pt x="0" y="1957705"/>
                    <a:pt x="0" y="1944751"/>
                  </a:cubicBezTo>
                  <a:cubicBezTo>
                    <a:pt x="0" y="1931797"/>
                    <a:pt x="9652" y="1921002"/>
                    <a:pt x="22479" y="1919478"/>
                  </a:cubicBezTo>
                  <a:cubicBezTo>
                    <a:pt x="847344" y="1825244"/>
                    <a:pt x="1525524" y="1262888"/>
                    <a:pt x="1732788" y="504190"/>
                  </a:cubicBezTo>
                  <a:lnTo>
                    <a:pt x="1757299" y="510921"/>
                  </a:lnTo>
                  <a:lnTo>
                    <a:pt x="1757299" y="536321"/>
                  </a:lnTo>
                  <a:lnTo>
                    <a:pt x="1512189" y="536321"/>
                  </a:lnTo>
                  <a:cubicBezTo>
                    <a:pt x="1501648" y="536321"/>
                    <a:pt x="1492123" y="529717"/>
                    <a:pt x="1488440" y="519811"/>
                  </a:cubicBezTo>
                  <a:cubicBezTo>
                    <a:pt x="1484757" y="509905"/>
                    <a:pt x="1487551" y="498729"/>
                    <a:pt x="1495552" y="491744"/>
                  </a:cubicBezTo>
                  <a:lnTo>
                    <a:pt x="2050542" y="9144"/>
                  </a:lnTo>
                  <a:cubicBezTo>
                    <a:pt x="2061083" y="0"/>
                    <a:pt x="2077085" y="1016"/>
                    <a:pt x="2086229" y="11557"/>
                  </a:cubicBezTo>
                  <a:moveTo>
                    <a:pt x="2048129" y="45085"/>
                  </a:moveTo>
                  <a:lnTo>
                    <a:pt x="2067306" y="28321"/>
                  </a:lnTo>
                  <a:lnTo>
                    <a:pt x="2083943" y="47498"/>
                  </a:lnTo>
                  <a:lnTo>
                    <a:pt x="1528953" y="530098"/>
                  </a:lnTo>
                  <a:lnTo>
                    <a:pt x="1512316" y="510921"/>
                  </a:lnTo>
                  <a:lnTo>
                    <a:pt x="1512316" y="485521"/>
                  </a:lnTo>
                  <a:lnTo>
                    <a:pt x="1757426" y="485521"/>
                  </a:lnTo>
                  <a:cubicBezTo>
                    <a:pt x="1765300" y="485521"/>
                    <a:pt x="1772793" y="489204"/>
                    <a:pt x="1777619" y="495554"/>
                  </a:cubicBezTo>
                  <a:cubicBezTo>
                    <a:pt x="1782445" y="501904"/>
                    <a:pt x="1783969" y="510032"/>
                    <a:pt x="1781937" y="517652"/>
                  </a:cubicBezTo>
                  <a:cubicBezTo>
                    <a:pt x="1568831" y="1297813"/>
                    <a:pt x="872490" y="1873504"/>
                    <a:pt x="28448" y="1970024"/>
                  </a:cubicBezTo>
                  <a:lnTo>
                    <a:pt x="25527" y="1944751"/>
                  </a:lnTo>
                  <a:lnTo>
                    <a:pt x="28448" y="1919478"/>
                  </a:lnTo>
                  <a:cubicBezTo>
                    <a:pt x="1033018" y="2034286"/>
                    <a:pt x="1970786" y="1428115"/>
                    <a:pt x="2223008" y="504190"/>
                  </a:cubicBezTo>
                  <a:cubicBezTo>
                    <a:pt x="2226056" y="493141"/>
                    <a:pt x="2236089" y="485521"/>
                    <a:pt x="2247519" y="485521"/>
                  </a:cubicBezTo>
                  <a:lnTo>
                    <a:pt x="2492629" y="485521"/>
                  </a:lnTo>
                  <a:lnTo>
                    <a:pt x="2492629" y="510921"/>
                  </a:lnTo>
                  <a:lnTo>
                    <a:pt x="2473579" y="527685"/>
                  </a:lnTo>
                  <a:lnTo>
                    <a:pt x="2048256" y="45085"/>
                  </a:lnTo>
                  <a:close/>
                </a:path>
              </a:pathLst>
            </a:custGeom>
            <a:solidFill>
              <a:srgbClr val="2B522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4"/>
            <p:cNvSpPr/>
            <p:nvPr/>
          </p:nvSpPr>
          <p:spPr>
            <a:xfrm>
              <a:off x="0" y="0"/>
              <a:ext cx="2582672" cy="1981200"/>
            </a:xfrm>
            <a:custGeom>
              <a:rect b="b" l="l" r="r" t="t"/>
              <a:pathLst>
                <a:path extrusionOk="0" h="1981200" w="2582672">
                  <a:moveTo>
                    <a:pt x="2067179" y="1981200"/>
                  </a:moveTo>
                  <a:cubicBezTo>
                    <a:pt x="926846" y="1981200"/>
                    <a:pt x="0" y="1106932"/>
                    <a:pt x="0" y="25400"/>
                  </a:cubicBezTo>
                  <a:cubicBezTo>
                    <a:pt x="0" y="11430"/>
                    <a:pt x="11430" y="0"/>
                    <a:pt x="25400" y="0"/>
                  </a:cubicBezTo>
                  <a:lnTo>
                    <a:pt x="515493" y="0"/>
                  </a:lnTo>
                  <a:cubicBezTo>
                    <a:pt x="522224" y="0"/>
                    <a:pt x="528701" y="2667"/>
                    <a:pt x="533400" y="7493"/>
                  </a:cubicBezTo>
                  <a:cubicBezTo>
                    <a:pt x="538099" y="12319"/>
                    <a:pt x="540893" y="18669"/>
                    <a:pt x="540893" y="25400"/>
                  </a:cubicBezTo>
                  <a:lnTo>
                    <a:pt x="515493" y="25400"/>
                  </a:lnTo>
                  <a:lnTo>
                    <a:pt x="540893" y="25400"/>
                  </a:lnTo>
                  <a:cubicBezTo>
                    <a:pt x="540893" y="1076198"/>
                    <a:pt x="1442339" y="1930400"/>
                    <a:pt x="2557272" y="1930400"/>
                  </a:cubicBezTo>
                  <a:lnTo>
                    <a:pt x="2557272" y="1955800"/>
                  </a:lnTo>
                  <a:lnTo>
                    <a:pt x="2557272" y="1981200"/>
                  </a:lnTo>
                  <a:lnTo>
                    <a:pt x="2067179" y="1981200"/>
                  </a:lnTo>
                  <a:lnTo>
                    <a:pt x="2067179" y="1955800"/>
                  </a:lnTo>
                  <a:lnTo>
                    <a:pt x="2067179" y="1981200"/>
                  </a:lnTo>
                  <a:moveTo>
                    <a:pt x="2067179" y="1930400"/>
                  </a:moveTo>
                  <a:lnTo>
                    <a:pt x="2557272" y="1930400"/>
                  </a:lnTo>
                  <a:cubicBezTo>
                    <a:pt x="2571242" y="1930400"/>
                    <a:pt x="2582672" y="1941830"/>
                    <a:pt x="2582672" y="1955800"/>
                  </a:cubicBezTo>
                  <a:cubicBezTo>
                    <a:pt x="2582672" y="1969770"/>
                    <a:pt x="2571242" y="1981200"/>
                    <a:pt x="2557272" y="1981200"/>
                  </a:cubicBezTo>
                  <a:cubicBezTo>
                    <a:pt x="1416939" y="1981200"/>
                    <a:pt x="490093" y="1106932"/>
                    <a:pt x="490093" y="25400"/>
                  </a:cubicBezTo>
                  <a:lnTo>
                    <a:pt x="515493" y="25400"/>
                  </a:lnTo>
                  <a:lnTo>
                    <a:pt x="515493" y="50800"/>
                  </a:lnTo>
                  <a:lnTo>
                    <a:pt x="25400" y="50800"/>
                  </a:lnTo>
                  <a:lnTo>
                    <a:pt x="25400" y="25400"/>
                  </a:lnTo>
                  <a:lnTo>
                    <a:pt x="50800" y="25400"/>
                  </a:lnTo>
                  <a:cubicBezTo>
                    <a:pt x="50800" y="1076198"/>
                    <a:pt x="952246" y="1930400"/>
                    <a:pt x="2067179" y="1930400"/>
                  </a:cubicBezTo>
                  <a:close/>
                </a:path>
              </a:pathLst>
            </a:custGeom>
            <a:solidFill>
              <a:srgbClr val="2B522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4"/>
            <p:cNvSpPr/>
            <p:nvPr/>
          </p:nvSpPr>
          <p:spPr>
            <a:xfrm>
              <a:off x="0" y="-2921"/>
              <a:ext cx="4806696" cy="1984121"/>
            </a:xfrm>
            <a:custGeom>
              <a:rect b="b" l="l" r="r" t="t"/>
              <a:pathLst>
                <a:path extrusionOk="0" h="1984121" w="4806696">
                  <a:moveTo>
                    <a:pt x="2309368" y="1919478"/>
                  </a:moveTo>
                  <a:cubicBezTo>
                    <a:pt x="3134233" y="1825244"/>
                    <a:pt x="3812413" y="1262888"/>
                    <a:pt x="4019677" y="504190"/>
                  </a:cubicBezTo>
                  <a:lnTo>
                    <a:pt x="4044188" y="510921"/>
                  </a:lnTo>
                  <a:lnTo>
                    <a:pt x="4044188" y="536321"/>
                  </a:lnTo>
                  <a:lnTo>
                    <a:pt x="3799078" y="536321"/>
                  </a:lnTo>
                  <a:cubicBezTo>
                    <a:pt x="3788537" y="536321"/>
                    <a:pt x="3779012" y="529717"/>
                    <a:pt x="3775329" y="519811"/>
                  </a:cubicBezTo>
                  <a:cubicBezTo>
                    <a:pt x="3771646" y="509905"/>
                    <a:pt x="3774440" y="498729"/>
                    <a:pt x="3782441" y="491744"/>
                  </a:cubicBezTo>
                  <a:lnTo>
                    <a:pt x="4337431" y="9144"/>
                  </a:lnTo>
                  <a:cubicBezTo>
                    <a:pt x="4347972" y="0"/>
                    <a:pt x="4363974" y="1016"/>
                    <a:pt x="4373118" y="11557"/>
                  </a:cubicBezTo>
                  <a:lnTo>
                    <a:pt x="4798441" y="494157"/>
                  </a:lnTo>
                  <a:cubicBezTo>
                    <a:pt x="4805045" y="501650"/>
                    <a:pt x="4806696" y="512318"/>
                    <a:pt x="4802505" y="521462"/>
                  </a:cubicBezTo>
                  <a:cubicBezTo>
                    <a:pt x="4798314" y="530606"/>
                    <a:pt x="4789297" y="536321"/>
                    <a:pt x="4779264" y="536321"/>
                  </a:cubicBezTo>
                  <a:lnTo>
                    <a:pt x="4534154" y="536321"/>
                  </a:lnTo>
                  <a:lnTo>
                    <a:pt x="4534154" y="510921"/>
                  </a:lnTo>
                  <a:lnTo>
                    <a:pt x="4558665" y="517652"/>
                  </a:lnTo>
                  <a:cubicBezTo>
                    <a:pt x="4322699" y="1381760"/>
                    <a:pt x="3498977" y="1984121"/>
                    <a:pt x="2557272" y="1984121"/>
                  </a:cubicBezTo>
                  <a:lnTo>
                    <a:pt x="2067179" y="1984121"/>
                  </a:lnTo>
                  <a:lnTo>
                    <a:pt x="2067179" y="1958721"/>
                  </a:lnTo>
                  <a:lnTo>
                    <a:pt x="2067179" y="1984121"/>
                  </a:lnTo>
                  <a:cubicBezTo>
                    <a:pt x="926846" y="1984121"/>
                    <a:pt x="0" y="1109853"/>
                    <a:pt x="0" y="28321"/>
                  </a:cubicBezTo>
                  <a:cubicBezTo>
                    <a:pt x="0" y="14351"/>
                    <a:pt x="11430" y="2921"/>
                    <a:pt x="25400" y="2921"/>
                  </a:cubicBezTo>
                  <a:lnTo>
                    <a:pt x="515493" y="2921"/>
                  </a:lnTo>
                  <a:cubicBezTo>
                    <a:pt x="522224" y="2921"/>
                    <a:pt x="528701" y="5588"/>
                    <a:pt x="533400" y="10414"/>
                  </a:cubicBezTo>
                  <a:cubicBezTo>
                    <a:pt x="538099" y="15240"/>
                    <a:pt x="540893" y="21590"/>
                    <a:pt x="540893" y="28321"/>
                  </a:cubicBezTo>
                  <a:lnTo>
                    <a:pt x="515493" y="28321"/>
                  </a:lnTo>
                  <a:lnTo>
                    <a:pt x="540893" y="28321"/>
                  </a:lnTo>
                  <a:cubicBezTo>
                    <a:pt x="540893" y="1079119"/>
                    <a:pt x="1442339" y="1933321"/>
                    <a:pt x="2557272" y="1933321"/>
                  </a:cubicBezTo>
                  <a:lnTo>
                    <a:pt x="2557272" y="1984121"/>
                  </a:lnTo>
                  <a:cubicBezTo>
                    <a:pt x="1416939" y="1984121"/>
                    <a:pt x="490093" y="1109853"/>
                    <a:pt x="490093" y="28321"/>
                  </a:cubicBezTo>
                  <a:lnTo>
                    <a:pt x="515493" y="28321"/>
                  </a:lnTo>
                  <a:lnTo>
                    <a:pt x="515493" y="53721"/>
                  </a:lnTo>
                  <a:lnTo>
                    <a:pt x="25400" y="53721"/>
                  </a:lnTo>
                  <a:lnTo>
                    <a:pt x="25400" y="28321"/>
                  </a:lnTo>
                  <a:lnTo>
                    <a:pt x="50800" y="28321"/>
                  </a:lnTo>
                  <a:cubicBezTo>
                    <a:pt x="50800" y="1079119"/>
                    <a:pt x="952246" y="1933321"/>
                    <a:pt x="2067179" y="1933321"/>
                  </a:cubicBezTo>
                  <a:lnTo>
                    <a:pt x="2557272" y="1933321"/>
                  </a:lnTo>
                  <a:lnTo>
                    <a:pt x="2557272" y="1958721"/>
                  </a:lnTo>
                  <a:lnTo>
                    <a:pt x="2557272" y="1933321"/>
                  </a:lnTo>
                  <a:cubicBezTo>
                    <a:pt x="3477768" y="1933321"/>
                    <a:pt x="4280154" y="1344676"/>
                    <a:pt x="4509643" y="504190"/>
                  </a:cubicBezTo>
                  <a:cubicBezTo>
                    <a:pt x="4512691" y="493141"/>
                    <a:pt x="4522724" y="485521"/>
                    <a:pt x="4534154" y="485521"/>
                  </a:cubicBezTo>
                  <a:lnTo>
                    <a:pt x="4779264" y="485521"/>
                  </a:lnTo>
                  <a:lnTo>
                    <a:pt x="4779264" y="510921"/>
                  </a:lnTo>
                  <a:lnTo>
                    <a:pt x="4760214" y="527685"/>
                  </a:lnTo>
                  <a:lnTo>
                    <a:pt x="4334891" y="45085"/>
                  </a:lnTo>
                  <a:lnTo>
                    <a:pt x="4354068" y="28321"/>
                  </a:lnTo>
                  <a:lnTo>
                    <a:pt x="4370705" y="47498"/>
                  </a:lnTo>
                  <a:lnTo>
                    <a:pt x="3815715" y="530098"/>
                  </a:lnTo>
                  <a:lnTo>
                    <a:pt x="3799078" y="510921"/>
                  </a:lnTo>
                  <a:lnTo>
                    <a:pt x="3799078" y="485521"/>
                  </a:lnTo>
                  <a:lnTo>
                    <a:pt x="4044188" y="485521"/>
                  </a:lnTo>
                  <a:cubicBezTo>
                    <a:pt x="4052062" y="485521"/>
                    <a:pt x="4059555" y="489204"/>
                    <a:pt x="4064381" y="495554"/>
                  </a:cubicBezTo>
                  <a:cubicBezTo>
                    <a:pt x="4069207" y="501904"/>
                    <a:pt x="4070731" y="510032"/>
                    <a:pt x="4068699" y="517652"/>
                  </a:cubicBezTo>
                  <a:cubicBezTo>
                    <a:pt x="3855593" y="1297813"/>
                    <a:pt x="3159252" y="1873504"/>
                    <a:pt x="2315210" y="1970024"/>
                  </a:cubicBezTo>
                  <a:close/>
                </a:path>
              </a:pathLst>
            </a:custGeom>
            <a:solidFill>
              <a:srgbClr val="2B522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80" name="Shape 180"/>
        <p:cNvGrpSpPr/>
        <p:nvPr/>
      </p:nvGrpSpPr>
      <p:grpSpPr>
        <a:xfrm>
          <a:off x="0" y="0"/>
          <a:ext cx="0" cy="0"/>
          <a:chOff x="0" y="0"/>
          <a:chExt cx="0" cy="0"/>
        </a:xfrm>
      </p:grpSpPr>
      <p:sp>
        <p:nvSpPr>
          <p:cNvPr id="181" name="Google Shape;181;p5"/>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82" name="Google Shape;182;p5"/>
          <p:cNvGrpSpPr/>
          <p:nvPr/>
        </p:nvGrpSpPr>
        <p:grpSpPr>
          <a:xfrm>
            <a:off x="146952" y="93885"/>
            <a:ext cx="17916532" cy="1102399"/>
            <a:chOff x="0" y="-38100"/>
            <a:chExt cx="23888710" cy="1469866"/>
          </a:xfrm>
        </p:grpSpPr>
        <p:sp>
          <p:nvSpPr>
            <p:cNvPr id="183" name="Google Shape;183;p5"/>
            <p:cNvSpPr/>
            <p:nvPr/>
          </p:nvSpPr>
          <p:spPr>
            <a:xfrm>
              <a:off x="0" y="0"/>
              <a:ext cx="23888709" cy="1431766"/>
            </a:xfrm>
            <a:custGeom>
              <a:rect b="b" l="l" r="r" t="t"/>
              <a:pathLst>
                <a:path extrusionOk="0" h="1431766" w="23888709">
                  <a:moveTo>
                    <a:pt x="0" y="0"/>
                  </a:moveTo>
                  <a:lnTo>
                    <a:pt x="23888709" y="0"/>
                  </a:lnTo>
                  <a:lnTo>
                    <a:pt x="23888709" y="1431766"/>
                  </a:lnTo>
                  <a:lnTo>
                    <a:pt x="0" y="1431766"/>
                  </a:lnTo>
                  <a:close/>
                </a:path>
              </a:pathLst>
            </a:custGeom>
            <a:solidFill>
              <a:srgbClr val="000000">
                <a:alpha val="0"/>
              </a:srgbClr>
            </a:solidFill>
            <a:ln>
              <a:noFill/>
            </a:ln>
          </p:spPr>
        </p:sp>
        <p:sp>
          <p:nvSpPr>
            <p:cNvPr id="184" name="Google Shape;184;p5"/>
            <p:cNvSpPr txBox="1"/>
            <p:nvPr/>
          </p:nvSpPr>
          <p:spPr>
            <a:xfrm>
              <a:off x="0" y="-38100"/>
              <a:ext cx="23888710" cy="1469866"/>
            </a:xfrm>
            <a:prstGeom prst="rect">
              <a:avLst/>
            </a:prstGeom>
            <a:noFill/>
            <a:ln>
              <a:noFill/>
            </a:ln>
          </p:spPr>
          <p:txBody>
            <a:bodyPr anchorCtr="0" anchor="ctr" bIns="0" lIns="0" spcFirstLastPara="1" rIns="0" wrap="square" tIns="0">
              <a:noAutofit/>
            </a:bodyPr>
            <a:lstStyle/>
            <a:p>
              <a:pPr indent="0" lvl="0" marL="0" marR="0" rtl="0" algn="l">
                <a:lnSpc>
                  <a:spcPct val="107992"/>
                </a:lnSpc>
                <a:spcBef>
                  <a:spcPts val="0"/>
                </a:spcBef>
                <a:spcAft>
                  <a:spcPts val="0"/>
                </a:spcAft>
                <a:buNone/>
              </a:pPr>
              <a:r>
                <a:rPr b="0" i="0" lang="en-US" sz="4617" u="none" cap="none" strike="noStrike">
                  <a:solidFill>
                    <a:srgbClr val="F2F2F2"/>
                  </a:solidFill>
                  <a:latin typeface="Calibri"/>
                  <a:ea typeface="Calibri"/>
                  <a:cs typeface="Calibri"/>
                  <a:sym typeface="Calibri"/>
                </a:rPr>
                <a:t>Beneficios económicos del turismo sostenible para las comunidades locales</a:t>
              </a:r>
              <a:endParaRPr/>
            </a:p>
          </p:txBody>
        </p:sp>
      </p:grpSp>
      <p:grpSp>
        <p:nvGrpSpPr>
          <p:cNvPr id="185" name="Google Shape;185;p5"/>
          <p:cNvGrpSpPr/>
          <p:nvPr/>
        </p:nvGrpSpPr>
        <p:grpSpPr>
          <a:xfrm>
            <a:off x="146963" y="1189208"/>
            <a:ext cx="17916751" cy="8099719"/>
            <a:chOff x="0" y="-123825"/>
            <a:chExt cx="23889001" cy="10799625"/>
          </a:xfrm>
        </p:grpSpPr>
        <p:sp>
          <p:nvSpPr>
            <p:cNvPr id="186" name="Google Shape;186;p5"/>
            <p:cNvSpPr/>
            <p:nvPr/>
          </p:nvSpPr>
          <p:spPr>
            <a:xfrm>
              <a:off x="0" y="0"/>
              <a:ext cx="23889001" cy="10675800"/>
            </a:xfrm>
            <a:custGeom>
              <a:rect b="b" l="l" r="r" t="t"/>
              <a:pathLst>
                <a:path extrusionOk="0" h="10675800" w="23889001">
                  <a:moveTo>
                    <a:pt x="0" y="0"/>
                  </a:moveTo>
                  <a:lnTo>
                    <a:pt x="23889001" y="0"/>
                  </a:lnTo>
                  <a:lnTo>
                    <a:pt x="23889001" y="10675800"/>
                  </a:lnTo>
                  <a:lnTo>
                    <a:pt x="0" y="10675800"/>
                  </a:lnTo>
                  <a:close/>
                </a:path>
              </a:pathLst>
            </a:custGeom>
            <a:solidFill>
              <a:srgbClr val="000000">
                <a:alpha val="0"/>
              </a:srgbClr>
            </a:solidFill>
            <a:ln>
              <a:noFill/>
            </a:ln>
          </p:spPr>
        </p:sp>
        <p:sp>
          <p:nvSpPr>
            <p:cNvPr id="187" name="Google Shape;187;p5"/>
            <p:cNvSpPr txBox="1"/>
            <p:nvPr/>
          </p:nvSpPr>
          <p:spPr>
            <a:xfrm>
              <a:off x="0" y="-123825"/>
              <a:ext cx="23889000" cy="10799625"/>
            </a:xfrm>
            <a:prstGeom prst="rect">
              <a:avLst/>
            </a:prstGeom>
            <a:noFill/>
            <a:ln>
              <a:noFill/>
            </a:ln>
          </p:spPr>
          <p:txBody>
            <a:bodyPr anchorCtr="0" anchor="ctr" bIns="0" lIns="0" spcFirstLastPara="1" rIns="0" wrap="square" tIns="0">
              <a:noAutofit/>
            </a:bodyPr>
            <a:lstStyle/>
            <a:p>
              <a:pPr indent="0" lvl="0" marL="0" marR="0" rtl="0" algn="ctr">
                <a:lnSpc>
                  <a:spcPct val="137972"/>
                </a:lnSpc>
                <a:spcBef>
                  <a:spcPts val="0"/>
                </a:spcBef>
                <a:spcAft>
                  <a:spcPts val="0"/>
                </a:spcAft>
                <a:buNone/>
              </a:pPr>
              <a:r>
                <a:rPr b="1" i="0" lang="en-US" sz="3600" u="none" cap="none" strike="noStrike">
                  <a:solidFill>
                    <a:srgbClr val="A56793"/>
                  </a:solidFill>
                  <a:latin typeface="Calibri"/>
                  <a:ea typeface="Calibri"/>
                  <a:cs typeface="Calibri"/>
                  <a:sym typeface="Calibri"/>
                </a:rPr>
                <a:t>“Diversificar las estrategias y actividades turísticas es esencial para que los países desarrollen resiliencia ante las fluctuaciones económicas, mitiguen la dependencia excesiva de una sola industria y fomenten un desarrollo sostenible que beneficie tanto a las comunidades locales como al medio ambiente”. </a:t>
              </a:r>
              <a:endParaRPr/>
            </a:p>
            <a:p>
              <a:pPr indent="0" lvl="0" marL="0" marR="0" rtl="0" algn="ctr">
                <a:lnSpc>
                  <a:spcPct val="137972"/>
                </a:lnSpc>
                <a:spcBef>
                  <a:spcPts val="0"/>
                </a:spcBef>
                <a:spcAft>
                  <a:spcPts val="0"/>
                </a:spcAft>
                <a:buNone/>
              </a:pPr>
              <a:r>
                <a:rPr b="1" i="0" lang="en-US" sz="3600" u="none" cap="none" strike="noStrike">
                  <a:solidFill>
                    <a:srgbClr val="A56793"/>
                  </a:solidFill>
                  <a:latin typeface="Calibri"/>
                  <a:ea typeface="Calibri"/>
                  <a:cs typeface="Calibri"/>
                  <a:sym typeface="Calibri"/>
                </a:rPr>
                <a:t>-Topaz Smith, Líder Comunitario de Aviación, Viajes y Turismo en el Foro Económico Mundial, Servicios y Actividades. </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95" name="Shape 195"/>
        <p:cNvGrpSpPr/>
        <p:nvPr/>
      </p:nvGrpSpPr>
      <p:grpSpPr>
        <a:xfrm>
          <a:off x="0" y="0"/>
          <a:ext cx="0" cy="0"/>
          <a:chOff x="0" y="0"/>
          <a:chExt cx="0" cy="0"/>
        </a:xfrm>
      </p:grpSpPr>
      <p:sp>
        <p:nvSpPr>
          <p:cNvPr id="196" name="Google Shape;196;p6"/>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97" name="Google Shape;197;p6"/>
          <p:cNvGrpSpPr/>
          <p:nvPr/>
        </p:nvGrpSpPr>
        <p:grpSpPr>
          <a:xfrm>
            <a:off x="146952" y="79598"/>
            <a:ext cx="17916751" cy="1116563"/>
            <a:chOff x="0" y="-57150"/>
            <a:chExt cx="23889001" cy="1488750"/>
          </a:xfrm>
        </p:grpSpPr>
        <p:sp>
          <p:nvSpPr>
            <p:cNvPr id="198" name="Google Shape;198;p6"/>
            <p:cNvSpPr/>
            <p:nvPr/>
          </p:nvSpPr>
          <p:spPr>
            <a:xfrm>
              <a:off x="0" y="0"/>
              <a:ext cx="23889001" cy="1431600"/>
            </a:xfrm>
            <a:custGeom>
              <a:rect b="b" l="l" r="r" t="t"/>
              <a:pathLst>
                <a:path extrusionOk="0" h="1431600" w="23889001">
                  <a:moveTo>
                    <a:pt x="0" y="0"/>
                  </a:moveTo>
                  <a:lnTo>
                    <a:pt x="23889001" y="0"/>
                  </a:lnTo>
                  <a:lnTo>
                    <a:pt x="23889001" y="1431600"/>
                  </a:lnTo>
                  <a:lnTo>
                    <a:pt x="0" y="1431600"/>
                  </a:lnTo>
                  <a:close/>
                </a:path>
              </a:pathLst>
            </a:custGeom>
            <a:solidFill>
              <a:srgbClr val="000000">
                <a:alpha val="0"/>
              </a:srgbClr>
            </a:solidFill>
            <a:ln>
              <a:noFill/>
            </a:ln>
          </p:spPr>
        </p:sp>
        <p:sp>
          <p:nvSpPr>
            <p:cNvPr id="199" name="Google Shape;199;p6"/>
            <p:cNvSpPr txBox="1"/>
            <p:nvPr/>
          </p:nvSpPr>
          <p:spPr>
            <a:xfrm>
              <a:off x="0" y="-57150"/>
              <a:ext cx="23889000" cy="1488750"/>
            </a:xfrm>
            <a:prstGeom prst="rect">
              <a:avLst/>
            </a:prstGeom>
            <a:noFill/>
            <a:ln>
              <a:noFill/>
            </a:ln>
          </p:spPr>
          <p:txBody>
            <a:bodyPr anchorCtr="0" anchor="ctr" bIns="0" lIns="0" spcFirstLastPara="1" rIns="0" wrap="square" tIns="0">
              <a:noAutofit/>
            </a:bodyPr>
            <a:lstStyle/>
            <a:p>
              <a:pPr indent="0" lvl="0" marL="0" marR="0" rtl="0" algn="l">
                <a:lnSpc>
                  <a:spcPct val="107987"/>
                </a:lnSpc>
                <a:spcBef>
                  <a:spcPts val="0"/>
                </a:spcBef>
                <a:spcAft>
                  <a:spcPts val="0"/>
                </a:spcAft>
                <a:buNone/>
              </a:pPr>
              <a:r>
                <a:rPr b="0" i="0" lang="en-US" sz="5308" u="none" cap="none" strike="noStrike">
                  <a:solidFill>
                    <a:srgbClr val="F2F2F2"/>
                  </a:solidFill>
                  <a:latin typeface="Calibri"/>
                  <a:ea typeface="Calibri"/>
                  <a:cs typeface="Calibri"/>
                  <a:sym typeface="Calibri"/>
                </a:rPr>
                <a:t>Tamaño y pronóstico del mercado mundial del turismo sostenible</a:t>
              </a:r>
              <a:endParaRPr/>
            </a:p>
          </p:txBody>
        </p:sp>
      </p:grpSp>
      <p:sp>
        <p:nvSpPr>
          <p:cNvPr id="200" name="Google Shape;200;p6"/>
          <p:cNvSpPr/>
          <p:nvPr/>
        </p:nvSpPr>
        <p:spPr>
          <a:xfrm>
            <a:off x="2081382" y="1363462"/>
            <a:ext cx="14125194" cy="8422672"/>
          </a:xfrm>
          <a:custGeom>
            <a:rect b="b" l="l" r="r" t="t"/>
            <a:pathLst>
              <a:path extrusionOk="0" h="11230229" w="18833592">
                <a:moveTo>
                  <a:pt x="0" y="0"/>
                </a:moveTo>
                <a:lnTo>
                  <a:pt x="18833592" y="0"/>
                </a:lnTo>
                <a:lnTo>
                  <a:pt x="18833592" y="11230229"/>
                </a:lnTo>
                <a:lnTo>
                  <a:pt x="0" y="11230229"/>
                </a:lnTo>
                <a:lnTo>
                  <a:pt x="0" y="0"/>
                </a:lnTo>
                <a:close/>
              </a:path>
            </a:pathLst>
          </a:custGeom>
          <a:blipFill rotWithShape="1">
            <a:blip r:embed="rId3">
              <a:alphaModFix/>
            </a:blip>
            <a:stretch>
              <a:fillRect b="-89" l="-1688" r="0" t="0"/>
            </a:stretch>
          </a:blipFill>
          <a:ln>
            <a:noFill/>
          </a:ln>
        </p:spPr>
      </p:sp>
      <p:grpSp>
        <p:nvGrpSpPr>
          <p:cNvPr id="201" name="Google Shape;201;p6"/>
          <p:cNvGrpSpPr/>
          <p:nvPr/>
        </p:nvGrpSpPr>
        <p:grpSpPr>
          <a:xfrm>
            <a:off x="1030523" y="2980764"/>
            <a:ext cx="4945861" cy="3907981"/>
            <a:chOff x="0" y="-47625"/>
            <a:chExt cx="6314912" cy="4989739"/>
          </a:xfrm>
        </p:grpSpPr>
        <p:sp>
          <p:nvSpPr>
            <p:cNvPr id="202" name="Google Shape;202;p6"/>
            <p:cNvSpPr/>
            <p:nvPr/>
          </p:nvSpPr>
          <p:spPr>
            <a:xfrm>
              <a:off x="25400" y="25400"/>
              <a:ext cx="6264021" cy="4891278"/>
            </a:xfrm>
            <a:custGeom>
              <a:rect b="b" l="l" r="r" t="t"/>
              <a:pathLst>
                <a:path extrusionOk="0" h="4891278" w="6264021">
                  <a:moveTo>
                    <a:pt x="0" y="0"/>
                  </a:moveTo>
                  <a:lnTo>
                    <a:pt x="4070223" y="0"/>
                  </a:lnTo>
                  <a:lnTo>
                    <a:pt x="4070223" y="1834261"/>
                  </a:lnTo>
                  <a:lnTo>
                    <a:pt x="5038471" y="1834261"/>
                  </a:lnTo>
                  <a:lnTo>
                    <a:pt x="5038471" y="1222883"/>
                  </a:lnTo>
                  <a:lnTo>
                    <a:pt x="6264021" y="2445766"/>
                  </a:lnTo>
                  <a:lnTo>
                    <a:pt x="5038471" y="3668649"/>
                  </a:lnTo>
                  <a:lnTo>
                    <a:pt x="5038471" y="3057017"/>
                  </a:lnTo>
                  <a:lnTo>
                    <a:pt x="4070223" y="3057017"/>
                  </a:lnTo>
                  <a:lnTo>
                    <a:pt x="4070223" y="4891278"/>
                  </a:lnTo>
                  <a:lnTo>
                    <a:pt x="0" y="4891278"/>
                  </a:lnTo>
                  <a:close/>
                </a:path>
              </a:pathLst>
            </a:custGeom>
            <a:solidFill>
              <a:srgbClr val="70C573"/>
            </a:solidFill>
            <a:ln>
              <a:noFill/>
            </a:ln>
          </p:spPr>
        </p:sp>
        <p:sp>
          <p:nvSpPr>
            <p:cNvPr id="203" name="Google Shape;203;p6"/>
            <p:cNvSpPr/>
            <p:nvPr/>
          </p:nvSpPr>
          <p:spPr>
            <a:xfrm>
              <a:off x="0" y="0"/>
              <a:ext cx="6314821" cy="4942078"/>
            </a:xfrm>
            <a:custGeom>
              <a:rect b="b" l="l" r="r" t="t"/>
              <a:pathLst>
                <a:path extrusionOk="0" h="4942078" w="6314821">
                  <a:moveTo>
                    <a:pt x="25400" y="0"/>
                  </a:moveTo>
                  <a:lnTo>
                    <a:pt x="4095623" y="0"/>
                  </a:lnTo>
                  <a:cubicBezTo>
                    <a:pt x="4109593" y="0"/>
                    <a:pt x="4121023" y="11430"/>
                    <a:pt x="4121023" y="25400"/>
                  </a:cubicBezTo>
                  <a:lnTo>
                    <a:pt x="4121023" y="1859661"/>
                  </a:lnTo>
                  <a:lnTo>
                    <a:pt x="4095623" y="1859661"/>
                  </a:lnTo>
                  <a:lnTo>
                    <a:pt x="4095623" y="1834261"/>
                  </a:lnTo>
                  <a:lnTo>
                    <a:pt x="5063871" y="1834261"/>
                  </a:lnTo>
                  <a:lnTo>
                    <a:pt x="5063871" y="1859661"/>
                  </a:lnTo>
                  <a:lnTo>
                    <a:pt x="5038471" y="1859661"/>
                  </a:lnTo>
                  <a:lnTo>
                    <a:pt x="5038471" y="1248283"/>
                  </a:lnTo>
                  <a:cubicBezTo>
                    <a:pt x="5038471" y="1237996"/>
                    <a:pt x="5044694" y="1228725"/>
                    <a:pt x="5054092" y="1224788"/>
                  </a:cubicBezTo>
                  <a:cubicBezTo>
                    <a:pt x="5063490" y="1220851"/>
                    <a:pt x="5074539" y="1223010"/>
                    <a:pt x="5081778" y="1230249"/>
                  </a:cubicBezTo>
                  <a:lnTo>
                    <a:pt x="6307328" y="2453132"/>
                  </a:lnTo>
                  <a:cubicBezTo>
                    <a:pt x="6312154" y="2457958"/>
                    <a:pt x="6314821" y="2464308"/>
                    <a:pt x="6314821" y="2471166"/>
                  </a:cubicBezTo>
                  <a:cubicBezTo>
                    <a:pt x="6314821" y="2478024"/>
                    <a:pt x="6312154" y="2484374"/>
                    <a:pt x="6307328" y="2489200"/>
                  </a:cubicBezTo>
                  <a:lnTo>
                    <a:pt x="5081778" y="3712083"/>
                  </a:lnTo>
                  <a:cubicBezTo>
                    <a:pt x="5074539" y="3719322"/>
                    <a:pt x="5063617" y="3721481"/>
                    <a:pt x="5054092" y="3717544"/>
                  </a:cubicBezTo>
                  <a:cubicBezTo>
                    <a:pt x="5044567" y="3713607"/>
                    <a:pt x="5038471" y="3704336"/>
                    <a:pt x="5038471" y="3694049"/>
                  </a:cubicBezTo>
                  <a:lnTo>
                    <a:pt x="5038471" y="3082417"/>
                  </a:lnTo>
                  <a:lnTo>
                    <a:pt x="5063871" y="3082417"/>
                  </a:lnTo>
                  <a:lnTo>
                    <a:pt x="5063871" y="3107817"/>
                  </a:lnTo>
                  <a:lnTo>
                    <a:pt x="4095623" y="3107817"/>
                  </a:lnTo>
                  <a:lnTo>
                    <a:pt x="4095623" y="3082417"/>
                  </a:lnTo>
                  <a:lnTo>
                    <a:pt x="4121023" y="3082417"/>
                  </a:lnTo>
                  <a:lnTo>
                    <a:pt x="4121023" y="4916678"/>
                  </a:lnTo>
                  <a:cubicBezTo>
                    <a:pt x="4121023" y="4930648"/>
                    <a:pt x="4109593" y="4942078"/>
                    <a:pt x="4095623" y="4942078"/>
                  </a:cubicBezTo>
                  <a:lnTo>
                    <a:pt x="25400" y="4942078"/>
                  </a:lnTo>
                  <a:cubicBezTo>
                    <a:pt x="11430" y="4942078"/>
                    <a:pt x="0" y="4930648"/>
                    <a:pt x="0" y="4916678"/>
                  </a:cubicBezTo>
                  <a:lnTo>
                    <a:pt x="0" y="25400"/>
                  </a:lnTo>
                  <a:cubicBezTo>
                    <a:pt x="0" y="11430"/>
                    <a:pt x="11430" y="0"/>
                    <a:pt x="25400" y="0"/>
                  </a:cubicBezTo>
                  <a:moveTo>
                    <a:pt x="25400" y="50800"/>
                  </a:moveTo>
                  <a:lnTo>
                    <a:pt x="25400" y="25400"/>
                  </a:lnTo>
                  <a:lnTo>
                    <a:pt x="50800" y="25400"/>
                  </a:lnTo>
                  <a:lnTo>
                    <a:pt x="50800" y="4916678"/>
                  </a:lnTo>
                  <a:lnTo>
                    <a:pt x="25400" y="4916678"/>
                  </a:lnTo>
                  <a:lnTo>
                    <a:pt x="25400" y="4891278"/>
                  </a:lnTo>
                  <a:lnTo>
                    <a:pt x="4095623" y="4891278"/>
                  </a:lnTo>
                  <a:lnTo>
                    <a:pt x="4095623" y="4916678"/>
                  </a:lnTo>
                  <a:lnTo>
                    <a:pt x="4070223" y="4916678"/>
                  </a:lnTo>
                  <a:lnTo>
                    <a:pt x="4070223" y="3082417"/>
                  </a:lnTo>
                  <a:cubicBezTo>
                    <a:pt x="4070223" y="3068447"/>
                    <a:pt x="4081653" y="3057017"/>
                    <a:pt x="4095623" y="3057017"/>
                  </a:cubicBezTo>
                  <a:lnTo>
                    <a:pt x="5063871" y="3057017"/>
                  </a:lnTo>
                  <a:cubicBezTo>
                    <a:pt x="5077841" y="3057017"/>
                    <a:pt x="5089271" y="3068447"/>
                    <a:pt x="5089271" y="3082417"/>
                  </a:cubicBezTo>
                  <a:lnTo>
                    <a:pt x="5089271" y="3693795"/>
                  </a:lnTo>
                  <a:lnTo>
                    <a:pt x="5063871" y="3693795"/>
                  </a:lnTo>
                  <a:lnTo>
                    <a:pt x="5045964" y="3675761"/>
                  </a:lnTo>
                  <a:lnTo>
                    <a:pt x="6271514" y="2452878"/>
                  </a:lnTo>
                  <a:lnTo>
                    <a:pt x="6289421" y="2470912"/>
                  </a:lnTo>
                  <a:lnTo>
                    <a:pt x="6271514" y="2488946"/>
                  </a:lnTo>
                  <a:lnTo>
                    <a:pt x="5045964" y="1266063"/>
                  </a:lnTo>
                  <a:lnTo>
                    <a:pt x="5063871" y="1248029"/>
                  </a:lnTo>
                  <a:lnTo>
                    <a:pt x="5089271" y="1248029"/>
                  </a:lnTo>
                  <a:lnTo>
                    <a:pt x="5089271" y="1859407"/>
                  </a:lnTo>
                  <a:cubicBezTo>
                    <a:pt x="5089271" y="1873377"/>
                    <a:pt x="5077841" y="1884807"/>
                    <a:pt x="5063871" y="1884807"/>
                  </a:cubicBezTo>
                  <a:lnTo>
                    <a:pt x="4095623" y="1884807"/>
                  </a:lnTo>
                  <a:cubicBezTo>
                    <a:pt x="4081653" y="1884807"/>
                    <a:pt x="4070223" y="1873377"/>
                    <a:pt x="4070223" y="1859407"/>
                  </a:cubicBezTo>
                  <a:lnTo>
                    <a:pt x="4070223" y="25400"/>
                  </a:lnTo>
                  <a:lnTo>
                    <a:pt x="4095623" y="25400"/>
                  </a:lnTo>
                  <a:lnTo>
                    <a:pt x="4095623" y="50800"/>
                  </a:lnTo>
                  <a:lnTo>
                    <a:pt x="25400" y="50800"/>
                  </a:lnTo>
                  <a:close/>
                </a:path>
              </a:pathLst>
            </a:custGeom>
            <a:solidFill>
              <a:srgbClr val="2B522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6"/>
            <p:cNvSpPr txBox="1"/>
            <p:nvPr/>
          </p:nvSpPr>
          <p:spPr>
            <a:xfrm>
              <a:off x="0" y="-47625"/>
              <a:ext cx="6314912" cy="4989739"/>
            </a:xfrm>
            <a:prstGeom prst="rect">
              <a:avLst/>
            </a:prstGeom>
            <a:noFill/>
            <a:ln>
              <a:noFill/>
            </a:ln>
          </p:spPr>
          <p:txBody>
            <a:bodyPr anchorCtr="0" anchor="ctr" bIns="53025" lIns="53025" spcFirstLastPara="1" rIns="53025" wrap="square" tIns="53025">
              <a:noAutofit/>
            </a:bodyPr>
            <a:lstStyle/>
            <a:p>
              <a:pPr indent="0" lvl="0" marL="0" marR="0" rtl="0" algn="ctr">
                <a:lnSpc>
                  <a:spcPct val="119990"/>
                </a:lnSpc>
                <a:spcBef>
                  <a:spcPts val="0"/>
                </a:spcBef>
                <a:spcAft>
                  <a:spcPts val="0"/>
                </a:spcAft>
                <a:buNone/>
              </a:pPr>
              <a:r>
                <a:rPr b="1" i="0" lang="en-US" sz="2006" u="none" cap="none" strike="noStrike">
                  <a:solidFill>
                    <a:srgbClr val="F2F2F2"/>
                  </a:solidFill>
                  <a:latin typeface="Arial"/>
                  <a:ea typeface="Arial"/>
                  <a:cs typeface="Arial"/>
                  <a:sym typeface="Arial"/>
                </a:rPr>
                <a:t>Se prevé que el turismo sostenible crezca exponencialmente durante la próxima década.</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12" name="Shape 212"/>
        <p:cNvGrpSpPr/>
        <p:nvPr/>
      </p:nvGrpSpPr>
      <p:grpSpPr>
        <a:xfrm>
          <a:off x="0" y="0"/>
          <a:ext cx="0" cy="0"/>
          <a:chOff x="0" y="0"/>
          <a:chExt cx="0" cy="0"/>
        </a:xfrm>
      </p:grpSpPr>
      <p:sp>
        <p:nvSpPr>
          <p:cNvPr id="213" name="Google Shape;213;p7"/>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14" name="Google Shape;214;p7"/>
          <p:cNvGrpSpPr/>
          <p:nvPr/>
        </p:nvGrpSpPr>
        <p:grpSpPr>
          <a:xfrm>
            <a:off x="146952" y="101029"/>
            <a:ext cx="17916751" cy="1095131"/>
            <a:chOff x="0" y="-28575"/>
            <a:chExt cx="23889001" cy="1460175"/>
          </a:xfrm>
        </p:grpSpPr>
        <p:sp>
          <p:nvSpPr>
            <p:cNvPr id="215" name="Google Shape;215;p7"/>
            <p:cNvSpPr/>
            <p:nvPr/>
          </p:nvSpPr>
          <p:spPr>
            <a:xfrm>
              <a:off x="0" y="0"/>
              <a:ext cx="23889001" cy="1431600"/>
            </a:xfrm>
            <a:custGeom>
              <a:rect b="b" l="l" r="r" t="t"/>
              <a:pathLst>
                <a:path extrusionOk="0" h="1431600" w="23889001">
                  <a:moveTo>
                    <a:pt x="0" y="0"/>
                  </a:moveTo>
                  <a:lnTo>
                    <a:pt x="23889001" y="0"/>
                  </a:lnTo>
                  <a:lnTo>
                    <a:pt x="23889001" y="1431600"/>
                  </a:lnTo>
                  <a:lnTo>
                    <a:pt x="0" y="1431600"/>
                  </a:lnTo>
                  <a:close/>
                </a:path>
              </a:pathLst>
            </a:custGeom>
            <a:solidFill>
              <a:srgbClr val="000000">
                <a:alpha val="0"/>
              </a:srgbClr>
            </a:solidFill>
            <a:ln>
              <a:noFill/>
            </a:ln>
          </p:spPr>
        </p:sp>
        <p:sp>
          <p:nvSpPr>
            <p:cNvPr id="216" name="Google Shape;216;p7"/>
            <p:cNvSpPr txBox="1"/>
            <p:nvPr/>
          </p:nvSpPr>
          <p:spPr>
            <a:xfrm>
              <a:off x="0" y="-28575"/>
              <a:ext cx="23889000" cy="1460175"/>
            </a:xfrm>
            <a:prstGeom prst="rect">
              <a:avLst/>
            </a:prstGeom>
            <a:noFill/>
            <a:ln>
              <a:noFill/>
            </a:ln>
          </p:spPr>
          <p:txBody>
            <a:bodyPr anchorCtr="0" anchor="ctr" bIns="0" lIns="0" spcFirstLastPara="1" rIns="0" wrap="square" tIns="0">
              <a:noAutofit/>
            </a:bodyPr>
            <a:lstStyle/>
            <a:p>
              <a:pPr indent="0" lvl="0" marL="0" marR="0" rtl="0" algn="l">
                <a:lnSpc>
                  <a:spcPct val="108019"/>
                </a:lnSpc>
                <a:spcBef>
                  <a:spcPts val="0"/>
                </a:spcBef>
                <a:spcAft>
                  <a:spcPts val="0"/>
                </a:spcAft>
                <a:buNone/>
              </a:pPr>
              <a:r>
                <a:rPr b="0" i="0" lang="en-US" sz="4402" u="none" cap="none" strike="noStrike">
                  <a:solidFill>
                    <a:srgbClr val="F2F2F2"/>
                  </a:solidFill>
                  <a:latin typeface="Calibri"/>
                  <a:ea typeface="Calibri"/>
                  <a:cs typeface="Calibri"/>
                  <a:sym typeface="Calibri"/>
                </a:rPr>
                <a:t>El turismo sostenible puede tener un gran impacto en las comunidades locales </a:t>
              </a:r>
              <a:endParaRPr/>
            </a:p>
          </p:txBody>
        </p:sp>
      </p:grpSp>
      <p:sp>
        <p:nvSpPr>
          <p:cNvPr id="217" name="Google Shape;217;p7"/>
          <p:cNvSpPr txBox="1"/>
          <p:nvPr/>
        </p:nvSpPr>
        <p:spPr>
          <a:xfrm>
            <a:off x="1085050" y="1754950"/>
            <a:ext cx="9902200" cy="5081494"/>
          </a:xfrm>
          <a:prstGeom prst="rect">
            <a:avLst/>
          </a:prstGeom>
          <a:noFill/>
          <a:ln>
            <a:noFill/>
          </a:ln>
        </p:spPr>
        <p:txBody>
          <a:bodyPr anchorCtr="0" anchor="t" bIns="0" lIns="0" spcFirstLastPara="1" rIns="0" wrap="square" tIns="0">
            <a:spAutoFit/>
          </a:bodyPr>
          <a:lstStyle/>
          <a:p>
            <a:pPr indent="0" lvl="0" marL="0" marR="0" rtl="0" algn="just">
              <a:lnSpc>
                <a:spcPct val="270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330041" lvl="1" marL="660082" marR="0" rtl="0" algn="l">
              <a:lnSpc>
                <a:spcPct val="129481"/>
              </a:lnSpc>
              <a:spcBef>
                <a:spcPts val="0"/>
              </a:spcBef>
              <a:spcAft>
                <a:spcPts val="0"/>
              </a:spcAft>
              <a:buClr>
                <a:srgbClr val="616161"/>
              </a:buClr>
              <a:buSzPts val="2700"/>
              <a:buFont typeface="Calibri"/>
              <a:buAutoNum type="arabicPeriod"/>
            </a:pPr>
            <a:r>
              <a:rPr b="1" i="0" lang="en-US" sz="2700" u="none" cap="none" strike="noStrike">
                <a:solidFill>
                  <a:srgbClr val="616161"/>
                </a:solidFill>
                <a:latin typeface="Calibri"/>
                <a:ea typeface="Calibri"/>
                <a:cs typeface="Calibri"/>
                <a:sym typeface="Calibri"/>
              </a:rPr>
              <a:t>Creación de empleo</a:t>
            </a:r>
            <a:endParaRPr/>
          </a:p>
          <a:p>
            <a:pPr indent="-330041" lvl="1" marL="660082"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puede ofrecer una amplia gama de empleos a la comunidad, incluyendo puestos en hoteles, restaurantes, agencias de viajes y transporte. </a:t>
            </a:r>
            <a:endParaRPr/>
          </a:p>
          <a:p>
            <a:pPr indent="-330041" lvl="1" marL="660082" marR="0" rtl="0" algn="l">
              <a:lnSpc>
                <a:spcPct val="129481"/>
              </a:lnSpc>
              <a:spcBef>
                <a:spcPts val="0"/>
              </a:spcBef>
              <a:spcAft>
                <a:spcPts val="0"/>
              </a:spcAft>
              <a:buNone/>
            </a:pPr>
            <a:r>
              <a:rPr b="1" i="0" lang="en-US" sz="2700" u="none" cap="none" strike="noStrike">
                <a:solidFill>
                  <a:srgbClr val="616161"/>
                </a:solidFill>
                <a:latin typeface="Calibri"/>
                <a:ea typeface="Calibri"/>
                <a:cs typeface="Calibri"/>
                <a:sym typeface="Calibri"/>
              </a:rPr>
              <a:t>2. Apoyo a las empresas locales </a:t>
            </a:r>
            <a:endParaRPr/>
          </a:p>
          <a:p>
            <a:pPr indent="-330041" lvl="1" marL="660082"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Los turistas suelen gastar dinero en bienes y servicios locales, lo que impulsa el crecimiento de negocios como tiendas, mercados y restaurantes. Cuando el turismo es sostenible, anima a los visitantes a comprar productos locales y a apoyar la artesanía local, impulsando así la economía local.</a:t>
            </a:r>
            <a:endParaRPr/>
          </a:p>
        </p:txBody>
      </p:sp>
      <p:sp>
        <p:nvSpPr>
          <p:cNvPr id="218" name="Google Shape;218;p7"/>
          <p:cNvSpPr/>
          <p:nvPr/>
        </p:nvSpPr>
        <p:spPr>
          <a:xfrm>
            <a:off x="12228693" y="1196288"/>
            <a:ext cx="5997892" cy="9090755"/>
          </a:xfrm>
          <a:custGeom>
            <a:rect b="b" l="l" r="r" t="t"/>
            <a:pathLst>
              <a:path extrusionOk="0" h="12121007" w="7997190">
                <a:moveTo>
                  <a:pt x="0" y="0"/>
                </a:moveTo>
                <a:lnTo>
                  <a:pt x="7997190" y="0"/>
                </a:lnTo>
                <a:lnTo>
                  <a:pt x="7997190" y="12121007"/>
                </a:lnTo>
                <a:lnTo>
                  <a:pt x="0" y="12121007"/>
                </a:lnTo>
                <a:lnTo>
                  <a:pt x="0" y="0"/>
                </a:lnTo>
                <a:close/>
              </a:path>
            </a:pathLst>
          </a:custGeom>
          <a:blipFill rotWithShape="1">
            <a:blip r:embed="rId3">
              <a:alphaModFix/>
            </a:blip>
            <a:stretch>
              <a:fillRect b="-57" l="0" r="0" t="-56"/>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26" name="Shape 226"/>
        <p:cNvGrpSpPr/>
        <p:nvPr/>
      </p:nvGrpSpPr>
      <p:grpSpPr>
        <a:xfrm>
          <a:off x="0" y="0"/>
          <a:ext cx="0" cy="0"/>
          <a:chOff x="0" y="0"/>
          <a:chExt cx="0" cy="0"/>
        </a:xfrm>
      </p:grpSpPr>
      <p:sp>
        <p:nvSpPr>
          <p:cNvPr id="227" name="Google Shape;227;p8"/>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28" name="Google Shape;228;p8"/>
          <p:cNvGrpSpPr/>
          <p:nvPr/>
        </p:nvGrpSpPr>
        <p:grpSpPr>
          <a:xfrm>
            <a:off x="146952" y="101029"/>
            <a:ext cx="17916532" cy="1095255"/>
            <a:chOff x="0" y="-28575"/>
            <a:chExt cx="23888710" cy="1460341"/>
          </a:xfrm>
        </p:grpSpPr>
        <p:sp>
          <p:nvSpPr>
            <p:cNvPr id="229" name="Google Shape;229;p8"/>
            <p:cNvSpPr/>
            <p:nvPr/>
          </p:nvSpPr>
          <p:spPr>
            <a:xfrm>
              <a:off x="0" y="0"/>
              <a:ext cx="23888709" cy="1431766"/>
            </a:xfrm>
            <a:custGeom>
              <a:rect b="b" l="l" r="r" t="t"/>
              <a:pathLst>
                <a:path extrusionOk="0" h="1431766" w="23888709">
                  <a:moveTo>
                    <a:pt x="0" y="0"/>
                  </a:moveTo>
                  <a:lnTo>
                    <a:pt x="23888709" y="0"/>
                  </a:lnTo>
                  <a:lnTo>
                    <a:pt x="23888709" y="1431766"/>
                  </a:lnTo>
                  <a:lnTo>
                    <a:pt x="0" y="1431766"/>
                  </a:lnTo>
                  <a:close/>
                </a:path>
              </a:pathLst>
            </a:custGeom>
            <a:solidFill>
              <a:srgbClr val="000000">
                <a:alpha val="0"/>
              </a:srgbClr>
            </a:solidFill>
            <a:ln>
              <a:noFill/>
            </a:ln>
          </p:spPr>
        </p:sp>
        <p:sp>
          <p:nvSpPr>
            <p:cNvPr id="230" name="Google Shape;230;p8"/>
            <p:cNvSpPr txBox="1"/>
            <p:nvPr/>
          </p:nvSpPr>
          <p:spPr>
            <a:xfrm>
              <a:off x="0" y="-28575"/>
              <a:ext cx="23888710" cy="1460341"/>
            </a:xfrm>
            <a:prstGeom prst="rect">
              <a:avLst/>
            </a:prstGeom>
            <a:noFill/>
            <a:ln>
              <a:noFill/>
            </a:ln>
          </p:spPr>
          <p:txBody>
            <a:bodyPr anchorCtr="0" anchor="ctr" bIns="0" lIns="0" spcFirstLastPara="1" rIns="0" wrap="square" tIns="0">
              <a:noAutofit/>
            </a:bodyPr>
            <a:lstStyle/>
            <a:p>
              <a:pPr indent="0" lvl="0" marL="0" marR="0" rtl="0" algn="l">
                <a:lnSpc>
                  <a:spcPct val="108019"/>
                </a:lnSpc>
                <a:spcBef>
                  <a:spcPts val="0"/>
                </a:spcBef>
                <a:spcAft>
                  <a:spcPts val="0"/>
                </a:spcAft>
                <a:buNone/>
              </a:pPr>
              <a:r>
                <a:rPr b="0" i="0" lang="en-US" sz="4402" u="none" cap="none" strike="noStrike">
                  <a:solidFill>
                    <a:srgbClr val="F2F2F2"/>
                  </a:solidFill>
                  <a:latin typeface="Calibri"/>
                  <a:ea typeface="Calibri"/>
                  <a:cs typeface="Calibri"/>
                  <a:sym typeface="Calibri"/>
                </a:rPr>
                <a:t>El turismo sostenible puede tener un gran impacto en las comunidades locales </a:t>
              </a:r>
              <a:endParaRPr/>
            </a:p>
          </p:txBody>
        </p:sp>
      </p:grpSp>
      <p:sp>
        <p:nvSpPr>
          <p:cNvPr id="231" name="Google Shape;231;p8"/>
          <p:cNvSpPr txBox="1"/>
          <p:nvPr/>
        </p:nvSpPr>
        <p:spPr>
          <a:xfrm>
            <a:off x="605350" y="1100519"/>
            <a:ext cx="9955750" cy="5691094"/>
          </a:xfrm>
          <a:prstGeom prst="rect">
            <a:avLst/>
          </a:prstGeom>
          <a:noFill/>
          <a:ln>
            <a:noFill/>
          </a:ln>
        </p:spPr>
        <p:txBody>
          <a:bodyPr anchorCtr="0" anchor="t" bIns="0" lIns="0" spcFirstLastPara="1" rIns="0" wrap="square" tIns="0">
            <a:spAutoFit/>
          </a:bodyPr>
          <a:lstStyle/>
          <a:p>
            <a:pPr indent="0" lvl="0" marL="0" marR="0" rtl="0" algn="just">
              <a:lnSpc>
                <a:spcPct val="270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270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29481"/>
              </a:lnSpc>
              <a:spcBef>
                <a:spcPts val="0"/>
              </a:spcBef>
              <a:spcAft>
                <a:spcPts val="0"/>
              </a:spcAft>
              <a:buNone/>
            </a:pPr>
            <a:r>
              <a:rPr b="1" i="0" lang="en-US" sz="2700" u="none" cap="none" strike="noStrike">
                <a:solidFill>
                  <a:srgbClr val="616161"/>
                </a:solidFill>
                <a:latin typeface="Calibri"/>
                <a:ea typeface="Calibri"/>
                <a:cs typeface="Calibri"/>
                <a:sym typeface="Calibri"/>
              </a:rPr>
              <a:t>3. Mejora de la infraestructura</a:t>
            </a:r>
            <a:endParaRPr/>
          </a:p>
          <a:p>
            <a:pPr indent="0" lvl="0" marL="0"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puede generar mejoras en la infraestructura, como mejores carreteras, transporte público e instalaciones. Esto hace que la zona sea más atractiva para los visitantes y beneficia a los residentes locales al mejorar su calidad de vida.</a:t>
            </a:r>
            <a:endParaRPr/>
          </a:p>
          <a:p>
            <a:pPr indent="0" lvl="0" marL="0" marR="0" rtl="0" algn="l">
              <a:lnSpc>
                <a:spcPct val="129481"/>
              </a:lnSpc>
              <a:spcBef>
                <a:spcPts val="0"/>
              </a:spcBef>
              <a:spcAft>
                <a:spcPts val="0"/>
              </a:spcAft>
              <a:buNone/>
            </a:pPr>
            <a:r>
              <a:rPr b="1" i="0" lang="en-US" sz="2700" u="none" cap="none" strike="noStrike">
                <a:solidFill>
                  <a:srgbClr val="616161"/>
                </a:solidFill>
                <a:latin typeface="Calibri"/>
                <a:ea typeface="Calibri"/>
                <a:cs typeface="Calibri"/>
                <a:sym typeface="Calibri"/>
              </a:rPr>
              <a:t>4. Intercambio cultural y preservación</a:t>
            </a:r>
            <a:endParaRPr/>
          </a:p>
          <a:p>
            <a:pPr indent="0" lvl="0" marL="0"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sostenible promueve el intercambio cultural y ayuda a preservar las tradiciones y el patrimonio locales. Al respetar y valorar las culturas locales, el turismo puede contribuir al orgullo y la continuidad cultural.</a:t>
            </a:r>
            <a:endParaRPr/>
          </a:p>
        </p:txBody>
      </p:sp>
      <p:sp>
        <p:nvSpPr>
          <p:cNvPr id="232" name="Google Shape;232;p8"/>
          <p:cNvSpPr/>
          <p:nvPr/>
        </p:nvSpPr>
        <p:spPr>
          <a:xfrm>
            <a:off x="12228693" y="1243233"/>
            <a:ext cx="5997892" cy="8996839"/>
          </a:xfrm>
          <a:custGeom>
            <a:rect b="b" l="l" r="r" t="t"/>
            <a:pathLst>
              <a:path extrusionOk="0" h="11995785" w="7997190">
                <a:moveTo>
                  <a:pt x="0" y="0"/>
                </a:moveTo>
                <a:lnTo>
                  <a:pt x="7997190" y="0"/>
                </a:lnTo>
                <a:lnTo>
                  <a:pt x="7997190" y="11995785"/>
                </a:lnTo>
                <a:lnTo>
                  <a:pt x="0" y="11995785"/>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40" name="Shape 240"/>
        <p:cNvGrpSpPr/>
        <p:nvPr/>
      </p:nvGrpSpPr>
      <p:grpSpPr>
        <a:xfrm>
          <a:off x="0" y="0"/>
          <a:ext cx="0" cy="0"/>
          <a:chOff x="0" y="0"/>
          <a:chExt cx="0" cy="0"/>
        </a:xfrm>
      </p:grpSpPr>
      <p:sp>
        <p:nvSpPr>
          <p:cNvPr id="241" name="Google Shape;241;p9"/>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42" name="Google Shape;242;p9"/>
          <p:cNvGrpSpPr/>
          <p:nvPr/>
        </p:nvGrpSpPr>
        <p:grpSpPr>
          <a:xfrm>
            <a:off x="146952" y="79598"/>
            <a:ext cx="17916532" cy="1191786"/>
            <a:chOff x="0" y="-57150"/>
            <a:chExt cx="23888710" cy="1589049"/>
          </a:xfrm>
        </p:grpSpPr>
        <p:sp>
          <p:nvSpPr>
            <p:cNvPr id="243" name="Google Shape;243;p9"/>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244" name="Google Shape;244;p9"/>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Modelos de negocio sostenibles en el turismo</a:t>
              </a:r>
              <a:endParaRPr/>
            </a:p>
          </p:txBody>
        </p:sp>
      </p:grpSp>
      <p:sp>
        <p:nvSpPr>
          <p:cNvPr id="245" name="Google Shape;245;p9"/>
          <p:cNvSpPr txBox="1"/>
          <p:nvPr/>
        </p:nvSpPr>
        <p:spPr>
          <a:xfrm>
            <a:off x="192663" y="2134937"/>
            <a:ext cx="8436550" cy="7043928"/>
          </a:xfrm>
          <a:prstGeom prst="rect">
            <a:avLst/>
          </a:prstGeom>
          <a:noFill/>
          <a:ln>
            <a:noFill/>
          </a:ln>
        </p:spPr>
        <p:txBody>
          <a:bodyPr anchorCtr="0" anchor="t" bIns="0" lIns="0" spcFirstLastPara="1" rIns="0" wrap="square" tIns="0">
            <a:spAutoFit/>
          </a:bodyPr>
          <a:lstStyle/>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Responsabilidad ambiental </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 Implementar prácticas que conserven los recursos y reduzcan la contaminación.</a:t>
            </a:r>
            <a:endParaRPr/>
          </a:p>
          <a:p>
            <a:pPr indent="0" lvl="0" marL="0" marR="0" rtl="0" algn="l">
              <a:lnSpc>
                <a:spcPct val="138000"/>
              </a:lnSpc>
              <a:spcBef>
                <a:spcPts val="0"/>
              </a:spcBef>
              <a:spcAft>
                <a:spcPts val="0"/>
              </a:spcAft>
              <a:buNone/>
            </a:pPr>
            <a:r>
              <a:t/>
            </a:r>
            <a:endParaRPr b="0" i="0" sz="2700" u="none" cap="none" strike="noStrike">
              <a:solidFill>
                <a:srgbClr val="616161"/>
              </a:solidFill>
              <a:latin typeface="Calibri"/>
              <a:ea typeface="Calibri"/>
              <a:cs typeface="Calibri"/>
              <a:sym typeface="Calibri"/>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Participación comunitaria </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 Involucrar a las comunidades locales en las operaciones y la toma de decisiones.</a:t>
            </a:r>
            <a:endParaRPr/>
          </a:p>
          <a:p>
            <a:pPr indent="0" lvl="0" marL="0" marR="0" rtl="0" algn="l">
              <a:lnSpc>
                <a:spcPct val="138000"/>
              </a:lnSpc>
              <a:spcBef>
                <a:spcPts val="0"/>
              </a:spcBef>
              <a:spcAft>
                <a:spcPts val="0"/>
              </a:spcAft>
              <a:buNone/>
            </a:pPr>
            <a:r>
              <a:t/>
            </a:r>
            <a:endParaRPr b="0" i="0" sz="2700" u="none" cap="none" strike="noStrike">
              <a:solidFill>
                <a:srgbClr val="616161"/>
              </a:solidFill>
              <a:latin typeface="Calibri"/>
              <a:ea typeface="Calibri"/>
              <a:cs typeface="Calibri"/>
              <a:sym typeface="Calibri"/>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Sensibilidad cultural </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 Promover y respetar las culturas y tradiciones locales.</a:t>
            </a:r>
            <a:endParaRPr/>
          </a:p>
          <a:p>
            <a:pPr indent="0" lvl="0" marL="0" marR="0" rtl="0" algn="l">
              <a:lnSpc>
                <a:spcPct val="138000"/>
              </a:lnSpc>
              <a:spcBef>
                <a:spcPts val="0"/>
              </a:spcBef>
              <a:spcAft>
                <a:spcPts val="0"/>
              </a:spcAft>
              <a:buNone/>
            </a:pPr>
            <a:r>
              <a:t/>
            </a:r>
            <a:endParaRPr b="0" i="0" sz="2700" u="none" cap="none" strike="noStrike">
              <a:solidFill>
                <a:srgbClr val="616161"/>
              </a:solidFill>
              <a:latin typeface="Calibri"/>
              <a:ea typeface="Calibri"/>
              <a:cs typeface="Calibri"/>
              <a:sym typeface="Calibri"/>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Justicia económica </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 Garantizar una distribución justa de los beneficios económicos.</a:t>
            </a:r>
            <a:endParaRPr/>
          </a:p>
        </p:txBody>
      </p:sp>
      <p:grpSp>
        <p:nvGrpSpPr>
          <p:cNvPr id="246" name="Google Shape;246;p9"/>
          <p:cNvGrpSpPr/>
          <p:nvPr/>
        </p:nvGrpSpPr>
        <p:grpSpPr>
          <a:xfrm>
            <a:off x="146952" y="1267718"/>
            <a:ext cx="17916532" cy="840583"/>
            <a:chOff x="0" y="-19050"/>
            <a:chExt cx="23888710" cy="1120778"/>
          </a:xfrm>
        </p:grpSpPr>
        <p:sp>
          <p:nvSpPr>
            <p:cNvPr id="247" name="Google Shape;247;p9"/>
            <p:cNvSpPr/>
            <p:nvPr/>
          </p:nvSpPr>
          <p:spPr>
            <a:xfrm>
              <a:off x="0" y="0"/>
              <a:ext cx="23888709" cy="1101728"/>
            </a:xfrm>
            <a:custGeom>
              <a:rect b="b" l="l" r="r" t="t"/>
              <a:pathLst>
                <a:path extrusionOk="0" h="1101728" w="23888709">
                  <a:moveTo>
                    <a:pt x="0" y="0"/>
                  </a:moveTo>
                  <a:lnTo>
                    <a:pt x="23888709" y="0"/>
                  </a:lnTo>
                  <a:lnTo>
                    <a:pt x="23888709" y="1101728"/>
                  </a:lnTo>
                  <a:lnTo>
                    <a:pt x="0" y="1101728"/>
                  </a:lnTo>
                  <a:close/>
                </a:path>
              </a:pathLst>
            </a:custGeom>
            <a:solidFill>
              <a:srgbClr val="000000">
                <a:alpha val="0"/>
              </a:srgbClr>
            </a:solidFill>
            <a:ln>
              <a:noFill/>
            </a:ln>
          </p:spPr>
        </p:sp>
        <p:sp>
          <p:nvSpPr>
            <p:cNvPr id="248" name="Google Shape;248;p9"/>
            <p:cNvSpPr txBox="1"/>
            <p:nvPr/>
          </p:nvSpPr>
          <p:spPr>
            <a:xfrm>
              <a:off x="0" y="-19050"/>
              <a:ext cx="23888710" cy="1120778"/>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600" u="none" cap="none" strike="noStrike">
                  <a:solidFill>
                    <a:srgbClr val="A56793"/>
                  </a:solidFill>
                  <a:latin typeface="Calibri"/>
                  <a:ea typeface="Calibri"/>
                  <a:cs typeface="Calibri"/>
                  <a:sym typeface="Calibri"/>
                </a:rPr>
                <a:t>Características principales</a:t>
              </a:r>
              <a:endParaRPr/>
            </a:p>
          </p:txBody>
        </p:sp>
      </p:grpSp>
      <p:sp>
        <p:nvSpPr>
          <p:cNvPr id="249" name="Google Shape;249;p9"/>
          <p:cNvSpPr/>
          <p:nvPr/>
        </p:nvSpPr>
        <p:spPr>
          <a:xfrm>
            <a:off x="9201375" y="1610438"/>
            <a:ext cx="8601075" cy="7900988"/>
          </a:xfrm>
          <a:custGeom>
            <a:rect b="b" l="l" r="r" t="t"/>
            <a:pathLst>
              <a:path extrusionOk="0" h="10534650" w="11468100">
                <a:moveTo>
                  <a:pt x="0" y="0"/>
                </a:moveTo>
                <a:lnTo>
                  <a:pt x="11468100" y="0"/>
                </a:lnTo>
                <a:lnTo>
                  <a:pt x="11468100" y="10534650"/>
                </a:lnTo>
                <a:lnTo>
                  <a:pt x="0" y="10534650"/>
                </a:lnTo>
                <a:lnTo>
                  <a:pt x="0" y="0"/>
                </a:lnTo>
                <a:close/>
              </a:path>
            </a:pathLst>
          </a:custGeom>
          <a:blipFill rotWithShape="1">
            <a:blip r:embed="rId3">
              <a:alphaModFix/>
            </a:blip>
            <a:stretch>
              <a:fillRect b="-32" l="0" r="0" t="-33"/>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